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57" autoAdjust="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DEAEB-4147-4D56-AC57-20D89B52AA77}" type="datetimeFigureOut">
              <a:rPr lang="es-PE" smtClean="0"/>
              <a:t>14/02/2024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4F8C4-21D7-42E2-8C6E-6A7A10EBBDDD}" type="slidenum">
              <a:rPr lang="es-PE" smtClean="0"/>
              <a:t>‹Nº›</a:t>
            </a:fld>
            <a:endParaRPr lang="es-PE"/>
          </a:p>
        </p:txBody>
      </p:sp>
    </p:spTree>
    <p:extLst>
      <p:ext uri="{BB962C8B-B14F-4D97-AF65-F5344CB8AC3E}">
        <p14:creationId xmlns:p14="http://schemas.microsoft.com/office/powerpoint/2010/main" val="2965883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C44F8C4-21D7-42E2-8C6E-6A7A10EBBDDD}" type="slidenum">
              <a:rPr lang="es-PE" smtClean="0"/>
              <a:t>7</a:t>
            </a:fld>
            <a:endParaRPr lang="es-PE"/>
          </a:p>
        </p:txBody>
      </p:sp>
    </p:spTree>
    <p:extLst>
      <p:ext uri="{BB962C8B-B14F-4D97-AF65-F5344CB8AC3E}">
        <p14:creationId xmlns:p14="http://schemas.microsoft.com/office/powerpoint/2010/main" val="348303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710117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3363656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458795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83515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2/14/2024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97799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347029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23269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345093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56840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251344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2/14/2024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‹Nº›</a:t>
            </a:fld>
            <a:endParaRPr lang="en-US"/>
          </a:p>
        </p:txBody>
      </p:sp>
    </p:spTree>
    <p:extLst>
      <p:ext uri="{BB962C8B-B14F-4D97-AF65-F5344CB8AC3E}">
        <p14:creationId xmlns:p14="http://schemas.microsoft.com/office/powerpoint/2010/main" val="141044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2/14/2024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1906312554"/>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23" r:id="rId6"/>
    <p:sldLayoutId id="2147484019" r:id="rId7"/>
    <p:sldLayoutId id="2147484020" r:id="rId8"/>
    <p:sldLayoutId id="2147484021" r:id="rId9"/>
    <p:sldLayoutId id="2147484022" r:id="rId10"/>
    <p:sldLayoutId id="2147484024"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9" name="Group 91">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93" name="Rectangle 92">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4" name="Oval 93">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5" name="Oval 94">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0" name="Group 95">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98" name="Rectangle 97">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1" name="Rectangle 98">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7" name="Rectangle 96">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1" name="Rectangle 100">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03" name="Rectangle 102">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6" name="Rectangle 10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14" name="Rectangle 11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2" name="Rectangle 11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CuadroTexto 5">
            <a:extLst>
              <a:ext uri="{FF2B5EF4-FFF2-40B4-BE49-F238E27FC236}">
                <a16:creationId xmlns:a16="http://schemas.microsoft.com/office/drawing/2014/main" id="{AA25191C-F00F-CD52-5462-0302FC15342D}"/>
              </a:ext>
            </a:extLst>
          </p:cNvPr>
          <p:cNvSpPr txBox="1"/>
          <p:nvPr/>
        </p:nvSpPr>
        <p:spPr>
          <a:xfrm>
            <a:off x="7137557" y="413420"/>
            <a:ext cx="4554821" cy="675101"/>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400" i="1" cap="all" spc="30" baseline="0" dirty="0">
                <a:latin typeface="+mj-lt"/>
                <a:ea typeface="+mj-ea"/>
                <a:cs typeface="+mj-cs"/>
              </a:rPr>
              <a:t>Introducción</a:t>
            </a:r>
          </a:p>
        </p:txBody>
      </p:sp>
      <p:sp>
        <p:nvSpPr>
          <p:cNvPr id="119" name="Freeform: Shape 118">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uadroTexto 6">
            <a:extLst>
              <a:ext uri="{FF2B5EF4-FFF2-40B4-BE49-F238E27FC236}">
                <a16:creationId xmlns:a16="http://schemas.microsoft.com/office/drawing/2014/main" id="{EE159E2B-1FE7-7A2C-B27D-DDAA8D4BE02B}"/>
              </a:ext>
            </a:extLst>
          </p:cNvPr>
          <p:cNvSpPr txBox="1"/>
          <p:nvPr/>
        </p:nvSpPr>
        <p:spPr>
          <a:xfrm>
            <a:off x="7136613" y="1351890"/>
            <a:ext cx="4537073" cy="3361604"/>
          </a:xfrm>
          <a:prstGeom prst="rect">
            <a:avLst/>
          </a:prstGeom>
        </p:spPr>
        <p:txBody>
          <a:bodyPr vert="horz" lIns="91440" tIns="45720" rIns="91440" bIns="45720" rtlCol="0" anchor="t">
            <a:normAutofit/>
          </a:bodyPr>
          <a:lstStyle/>
          <a:p>
            <a:pPr marL="182880" indent="-270000">
              <a:lnSpc>
                <a:spcPct val="125000"/>
              </a:lnSpc>
              <a:spcBef>
                <a:spcPts val="400"/>
              </a:spcBef>
              <a:spcAft>
                <a:spcPts val="400"/>
              </a:spcAft>
              <a:buFont typeface="Arial" panose="020B0604020202020204" pitchFamily="34" charset="0"/>
              <a:buChar char="•"/>
            </a:pPr>
            <a:r>
              <a:rPr lang="en-US" spc="50" dirty="0"/>
              <a:t>Bienvenidos al estudio del caso sobre Airbnb, donde analizaremos la ciudad de </a:t>
            </a:r>
            <a:r>
              <a:rPr lang="es-PE" spc="50" dirty="0"/>
              <a:t>Nápoles</a:t>
            </a:r>
            <a:r>
              <a:rPr lang="en-US" spc="50" dirty="0"/>
              <a:t> - Italia, donde asumiremos el rol del inversionista Warren Buffet, donde nuestra meta es invertir 2M de dólares y generar ingresos</a:t>
            </a:r>
          </a:p>
        </p:txBody>
      </p:sp>
      <p:sp>
        <p:nvSpPr>
          <p:cNvPr id="11" name="CuadroTexto 10">
            <a:extLst>
              <a:ext uri="{FF2B5EF4-FFF2-40B4-BE49-F238E27FC236}">
                <a16:creationId xmlns:a16="http://schemas.microsoft.com/office/drawing/2014/main" id="{43692100-4828-F37D-5B23-BC9F0ED2D77E}"/>
              </a:ext>
            </a:extLst>
          </p:cNvPr>
          <p:cNvSpPr txBox="1"/>
          <p:nvPr/>
        </p:nvSpPr>
        <p:spPr>
          <a:xfrm>
            <a:off x="952055" y="6432205"/>
            <a:ext cx="6094602" cy="373757"/>
          </a:xfrm>
          <a:prstGeom prst="rect">
            <a:avLst/>
          </a:prstGeom>
          <a:noFill/>
        </p:spPr>
        <p:txBody>
          <a:bodyPr wrap="square">
            <a:spAutoFit/>
          </a:bodyPr>
          <a:lstStyle/>
          <a:p>
            <a:pPr>
              <a:lnSpc>
                <a:spcPct val="107000"/>
              </a:lnSpc>
              <a:spcAft>
                <a:spcPts val="800"/>
              </a:spcAft>
            </a:pPr>
            <a:r>
              <a:rPr lang="es-ES" sz="1800" kern="100">
                <a:effectLst/>
                <a:latin typeface="Arial" panose="020B0604020202020204" pitchFamily="34" charset="0"/>
                <a:ea typeface="Calibri" panose="020F0502020204030204" pitchFamily="34" charset="0"/>
                <a:cs typeface="Times New Roman" panose="02020603050405020304" pitchFamily="18" charset="0"/>
              </a:rPr>
              <a:t>Autor: Frank Luis, Romero Torres</a:t>
            </a:r>
            <a:endParaRPr lang="es-PE" sz="16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1E7CB4E5-1E86-6D21-7595-5004E6AA3BB4}"/>
              </a:ext>
            </a:extLst>
          </p:cNvPr>
          <p:cNvSpPr txBox="1"/>
          <p:nvPr/>
        </p:nvSpPr>
        <p:spPr>
          <a:xfrm>
            <a:off x="174987" y="5117915"/>
            <a:ext cx="6094602" cy="923330"/>
          </a:xfrm>
          <a:prstGeom prst="rect">
            <a:avLst/>
          </a:prstGeom>
          <a:noFill/>
        </p:spPr>
        <p:txBody>
          <a:bodyPr wrap="square">
            <a:spAutoFit/>
          </a:bodyPr>
          <a:lstStyle/>
          <a:p>
            <a:pPr>
              <a:spcAft>
                <a:spcPts val="600"/>
              </a:spcAft>
            </a:pPr>
            <a:r>
              <a:rPr lang="es-ES" dirty="0">
                <a:solidFill>
                  <a:schemeClr val="bg1"/>
                </a:solidFill>
              </a:rPr>
              <a:t>Estudio de Caso: Estrategias de Inversión en Airbnb en Nápoles, Italia - Una Perspectiva al Estilo de Warren Buffet</a:t>
            </a:r>
            <a:endParaRPr lang="es-PE" dirty="0">
              <a:solidFill>
                <a:schemeClr val="bg1"/>
              </a:solidFill>
            </a:endParaRPr>
          </a:p>
        </p:txBody>
      </p:sp>
      <p:sp>
        <p:nvSpPr>
          <p:cNvPr id="73" name="CuadroTexto 72">
            <a:extLst>
              <a:ext uri="{FF2B5EF4-FFF2-40B4-BE49-F238E27FC236}">
                <a16:creationId xmlns:a16="http://schemas.microsoft.com/office/drawing/2014/main" id="{E3C53928-A5B4-B891-A9AF-EDDDE89A8554}"/>
              </a:ext>
            </a:extLst>
          </p:cNvPr>
          <p:cNvSpPr txBox="1"/>
          <p:nvPr/>
        </p:nvSpPr>
        <p:spPr>
          <a:xfrm>
            <a:off x="6549332" y="6202324"/>
            <a:ext cx="6094602" cy="373757"/>
          </a:xfrm>
          <a:prstGeom prst="rect">
            <a:avLst/>
          </a:prstGeom>
          <a:noFill/>
        </p:spPr>
        <p:txBody>
          <a:bodyPr wrap="square">
            <a:spAutoFit/>
          </a:bodyPr>
          <a:lstStyle/>
          <a:p>
            <a:pPr>
              <a:lnSpc>
                <a:spcPct val="107000"/>
              </a:lnSpc>
              <a:spcAft>
                <a:spcPts val="800"/>
              </a:spcAft>
            </a:pPr>
            <a:r>
              <a:rPr lang="es-ES" sz="1800" kern="100" dirty="0">
                <a:effectLst/>
                <a:latin typeface="Arial" panose="020B0604020202020204" pitchFamily="34" charset="0"/>
                <a:ea typeface="Calibri" panose="020F0502020204030204" pitchFamily="34" charset="0"/>
                <a:cs typeface="Times New Roman" panose="02020603050405020304" pitchFamily="18" charset="0"/>
              </a:rPr>
              <a:t>Autor: Frank Luis Romero Torres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5" name="Imagen 74">
            <a:extLst>
              <a:ext uri="{FF2B5EF4-FFF2-40B4-BE49-F238E27FC236}">
                <a16:creationId xmlns:a16="http://schemas.microsoft.com/office/drawing/2014/main" id="{E4857927-4C30-E72A-F386-CFCCD2DF0ADB}"/>
              </a:ext>
            </a:extLst>
          </p:cNvPr>
          <p:cNvPicPr>
            <a:picLocks noChangeAspect="1"/>
          </p:cNvPicPr>
          <p:nvPr/>
        </p:nvPicPr>
        <p:blipFill>
          <a:blip r:embed="rId2"/>
          <a:stretch>
            <a:fillRect/>
          </a:stretch>
        </p:blipFill>
        <p:spPr>
          <a:xfrm>
            <a:off x="1351274" y="290925"/>
            <a:ext cx="4229100" cy="4029075"/>
          </a:xfrm>
          <a:prstGeom prst="rect">
            <a:avLst/>
          </a:prstGeom>
        </p:spPr>
      </p:pic>
      <p:sp>
        <p:nvSpPr>
          <p:cNvPr id="76" name="CuadroTexto 75">
            <a:extLst>
              <a:ext uri="{FF2B5EF4-FFF2-40B4-BE49-F238E27FC236}">
                <a16:creationId xmlns:a16="http://schemas.microsoft.com/office/drawing/2014/main" id="{6CCD0942-EF9F-11D3-C3AC-B0C6FD65C747}"/>
              </a:ext>
            </a:extLst>
          </p:cNvPr>
          <p:cNvSpPr txBox="1"/>
          <p:nvPr/>
        </p:nvSpPr>
        <p:spPr>
          <a:xfrm>
            <a:off x="2382473" y="4446165"/>
            <a:ext cx="2287807" cy="369332"/>
          </a:xfrm>
          <a:prstGeom prst="rect">
            <a:avLst/>
          </a:prstGeom>
          <a:noFill/>
        </p:spPr>
        <p:txBody>
          <a:bodyPr wrap="square" rtlCol="0">
            <a:spAutoFit/>
          </a:bodyPr>
          <a:lstStyle/>
          <a:p>
            <a:r>
              <a:rPr lang="es-ES" b="1" dirty="0">
                <a:solidFill>
                  <a:schemeClr val="accent5"/>
                </a:solidFill>
              </a:rPr>
              <a:t>WARREN BUFFETT</a:t>
            </a:r>
            <a:endParaRPr lang="es-PE" b="1" dirty="0">
              <a:solidFill>
                <a:schemeClr val="accent5"/>
              </a:solidFill>
            </a:endParaRPr>
          </a:p>
        </p:txBody>
      </p:sp>
    </p:spTree>
    <p:extLst>
      <p:ext uri="{BB962C8B-B14F-4D97-AF65-F5344CB8AC3E}">
        <p14:creationId xmlns:p14="http://schemas.microsoft.com/office/powerpoint/2010/main" val="54657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1" name="Rectangle 120">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29" name="Rectangle 128">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27" name="Rectangle 126">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ectangle 125">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300D313E-7DA0-650F-3797-A2B5EBA5C499}"/>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1. Inversion por inmueble</a:t>
            </a:r>
          </a:p>
        </p:txBody>
      </p:sp>
      <p:pic>
        <p:nvPicPr>
          <p:cNvPr id="7" name="Imagen 6">
            <a:extLst>
              <a:ext uri="{FF2B5EF4-FFF2-40B4-BE49-F238E27FC236}">
                <a16:creationId xmlns:a16="http://schemas.microsoft.com/office/drawing/2014/main" id="{04FB7BFF-6F2D-258A-A078-8E6C4FDBF1CB}"/>
              </a:ext>
            </a:extLst>
          </p:cNvPr>
          <p:cNvPicPr>
            <a:picLocks noChangeAspect="1"/>
          </p:cNvPicPr>
          <p:nvPr/>
        </p:nvPicPr>
        <p:blipFill rotWithShape="1">
          <a:blip r:embed="rId2"/>
          <a:srcRect t="26685" r="-2" b="1894"/>
          <a:stretch/>
        </p:blipFill>
        <p:spPr>
          <a:xfrm>
            <a:off x="20" y="10"/>
            <a:ext cx="6444556" cy="3428990"/>
          </a:xfrm>
          <a:prstGeom prst="rect">
            <a:avLst/>
          </a:prstGeom>
        </p:spPr>
      </p:pic>
      <p:pic>
        <p:nvPicPr>
          <p:cNvPr id="5" name="Imagen 4">
            <a:extLst>
              <a:ext uri="{FF2B5EF4-FFF2-40B4-BE49-F238E27FC236}">
                <a16:creationId xmlns:a16="http://schemas.microsoft.com/office/drawing/2014/main" id="{BE42E3BA-3BA5-6778-96C2-0AC309754CA4}"/>
              </a:ext>
            </a:extLst>
          </p:cNvPr>
          <p:cNvPicPr>
            <a:picLocks noChangeAspect="1"/>
          </p:cNvPicPr>
          <p:nvPr/>
        </p:nvPicPr>
        <p:blipFill rotWithShape="1">
          <a:blip r:embed="rId3"/>
          <a:srcRect t="29013"/>
          <a:stretch/>
        </p:blipFill>
        <p:spPr>
          <a:xfrm>
            <a:off x="20" y="3427200"/>
            <a:ext cx="6443980" cy="3430800"/>
          </a:xfrm>
          <a:prstGeom prst="rect">
            <a:avLst/>
          </a:prstGeom>
        </p:spPr>
      </p:pic>
      <p:sp>
        <p:nvSpPr>
          <p:cNvPr id="9" name="CuadroTexto 8">
            <a:extLst>
              <a:ext uri="{FF2B5EF4-FFF2-40B4-BE49-F238E27FC236}">
                <a16:creationId xmlns:a16="http://schemas.microsoft.com/office/drawing/2014/main" id="{591CB74A-389A-F8C0-DF55-B2C6B03A73F4}"/>
              </a:ext>
            </a:extLst>
          </p:cNvPr>
          <p:cNvSpPr txBox="1"/>
          <p:nvPr/>
        </p:nvSpPr>
        <p:spPr>
          <a:xfrm>
            <a:off x="7104063" y="2947121"/>
            <a:ext cx="5087917" cy="1640992"/>
          </a:xfrm>
          <a:prstGeom prst="rect">
            <a:avLst/>
          </a:prstGeom>
        </p:spPr>
        <p:txBody>
          <a:bodyPr vert="horz" lIns="91440" tIns="45720" rIns="91440" bIns="45720" rtlCol="0" anchor="t">
            <a:normAutofit/>
          </a:bodyPr>
          <a:lstStyle/>
          <a:p>
            <a:pPr>
              <a:lnSpc>
                <a:spcPct val="125000"/>
              </a:lnSpc>
              <a:spcAft>
                <a:spcPts val="600"/>
              </a:spcAft>
            </a:pPr>
            <a:r>
              <a:rPr lang="en-US" spc="50" dirty="0"/>
              <a:t>Costo del departamento en Italia Chiaia 610.000 €</a:t>
            </a:r>
          </a:p>
          <a:p>
            <a:pPr>
              <a:lnSpc>
                <a:spcPct val="125000"/>
              </a:lnSpc>
              <a:spcAft>
                <a:spcPts val="600"/>
              </a:spcAft>
            </a:pPr>
            <a:r>
              <a:rPr lang="en-US" spc="50" dirty="0"/>
              <a:t>Inversión en 3 departamentos	</a:t>
            </a:r>
          </a:p>
          <a:p>
            <a:pPr>
              <a:lnSpc>
                <a:spcPct val="125000"/>
              </a:lnSpc>
              <a:spcAft>
                <a:spcPts val="600"/>
              </a:spcAft>
            </a:pPr>
            <a:r>
              <a:rPr lang="en-US" spc="50" dirty="0"/>
              <a:t>TOTAL : € 1M.83K</a:t>
            </a:r>
          </a:p>
        </p:txBody>
      </p:sp>
      <p:sp>
        <p:nvSpPr>
          <p:cNvPr id="21" name="CuadroTexto 20">
            <a:extLst>
              <a:ext uri="{FF2B5EF4-FFF2-40B4-BE49-F238E27FC236}">
                <a16:creationId xmlns:a16="http://schemas.microsoft.com/office/drawing/2014/main" id="{72A26F3B-FAF5-C75E-B1DF-04C6A93D3E9F}"/>
              </a:ext>
            </a:extLst>
          </p:cNvPr>
          <p:cNvSpPr txBox="1"/>
          <p:nvPr/>
        </p:nvSpPr>
        <p:spPr>
          <a:xfrm>
            <a:off x="6472965" y="6378066"/>
            <a:ext cx="5711397" cy="393631"/>
          </a:xfrm>
          <a:prstGeom prst="rect">
            <a:avLst/>
          </a:prstGeom>
        </p:spPr>
        <p:txBody>
          <a:bodyPr vert="horz" lIns="91440" tIns="45720" rIns="91440" bIns="45720" rtlCol="0" anchor="t">
            <a:normAutofit lnSpcReduction="10000"/>
          </a:bodyPr>
          <a:lstStyle/>
          <a:p>
            <a:pPr>
              <a:lnSpc>
                <a:spcPct val="125000"/>
              </a:lnSpc>
              <a:spcAft>
                <a:spcPts val="600"/>
              </a:spcAft>
            </a:pPr>
            <a:r>
              <a:rPr lang="en-US" spc="50" dirty="0"/>
              <a:t>https://www.idealista.it/es/immobile/28726850/</a:t>
            </a:r>
          </a:p>
        </p:txBody>
      </p:sp>
    </p:spTree>
    <p:extLst>
      <p:ext uri="{BB962C8B-B14F-4D97-AF65-F5344CB8AC3E}">
        <p14:creationId xmlns:p14="http://schemas.microsoft.com/office/powerpoint/2010/main" val="17180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706623-B8DD-57E2-725C-C9E58728902D}"/>
            </a:ext>
          </a:extLst>
        </p:cNvPr>
        <p:cNvGrpSpPr/>
        <p:nvPr/>
      </p:nvGrpSpPr>
      <p:grpSpPr>
        <a:xfrm>
          <a:off x="0" y="0"/>
          <a:ext cx="0" cy="0"/>
          <a:chOff x="0" y="0"/>
          <a:chExt cx="0" cy="0"/>
        </a:xfrm>
      </p:grpSpPr>
      <p:grpSp>
        <p:nvGrpSpPr>
          <p:cNvPr id="137" name="Group 136">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8" name="Rectangle 137">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6" name="Rectangle 145">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4" name="Rectangle 143">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DEE187C1-7071-4622-B593-A9CCF28FD6F2}"/>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2. Retorno de inversión</a:t>
            </a:r>
          </a:p>
        </p:txBody>
      </p:sp>
      <p:pic>
        <p:nvPicPr>
          <p:cNvPr id="7" name="Imagen 6">
            <a:extLst>
              <a:ext uri="{FF2B5EF4-FFF2-40B4-BE49-F238E27FC236}">
                <a16:creationId xmlns:a16="http://schemas.microsoft.com/office/drawing/2014/main" id="{3278EAAF-74E5-5144-4ECD-20DD1526A25A}"/>
              </a:ext>
            </a:extLst>
          </p:cNvPr>
          <p:cNvPicPr>
            <a:picLocks noChangeAspect="1"/>
          </p:cNvPicPr>
          <p:nvPr/>
        </p:nvPicPr>
        <p:blipFill rotWithShape="1">
          <a:blip r:embed="rId2"/>
          <a:srcRect t="26685" r="-2" b="1894"/>
          <a:stretch/>
        </p:blipFill>
        <p:spPr>
          <a:xfrm>
            <a:off x="20" y="10"/>
            <a:ext cx="6444556" cy="3428990"/>
          </a:xfrm>
          <a:prstGeom prst="rect">
            <a:avLst/>
          </a:prstGeom>
        </p:spPr>
      </p:pic>
      <p:pic>
        <p:nvPicPr>
          <p:cNvPr id="4" name="Imagen 3">
            <a:extLst>
              <a:ext uri="{FF2B5EF4-FFF2-40B4-BE49-F238E27FC236}">
                <a16:creationId xmlns:a16="http://schemas.microsoft.com/office/drawing/2014/main" id="{B1E830ED-DE09-922F-610C-7B7485BA6EC3}"/>
              </a:ext>
            </a:extLst>
          </p:cNvPr>
          <p:cNvPicPr>
            <a:picLocks noChangeAspect="1"/>
          </p:cNvPicPr>
          <p:nvPr/>
        </p:nvPicPr>
        <p:blipFill rotWithShape="1">
          <a:blip r:embed="rId3"/>
          <a:srcRect t="905" b="18733"/>
          <a:stretch/>
        </p:blipFill>
        <p:spPr>
          <a:xfrm>
            <a:off x="20" y="3427200"/>
            <a:ext cx="6443980" cy="3430800"/>
          </a:xfrm>
          <a:prstGeom prst="rect">
            <a:avLst/>
          </a:prstGeom>
        </p:spPr>
      </p:pic>
      <p:sp>
        <p:nvSpPr>
          <p:cNvPr id="9" name="CuadroTexto 8">
            <a:extLst>
              <a:ext uri="{FF2B5EF4-FFF2-40B4-BE49-F238E27FC236}">
                <a16:creationId xmlns:a16="http://schemas.microsoft.com/office/drawing/2014/main" id="{416B22A0-3873-AAD4-5D68-C5052F1C7CA8}"/>
              </a:ext>
            </a:extLst>
          </p:cNvPr>
          <p:cNvSpPr txBox="1"/>
          <p:nvPr/>
        </p:nvSpPr>
        <p:spPr>
          <a:xfrm>
            <a:off x="7104063" y="2947121"/>
            <a:ext cx="4537073" cy="3361604"/>
          </a:xfrm>
          <a:prstGeom prst="rect">
            <a:avLst/>
          </a:prstGeom>
        </p:spPr>
        <p:txBody>
          <a:bodyPr vert="horz" lIns="91440" tIns="45720" rIns="91440" bIns="45720" rtlCol="0" anchor="t">
            <a:normAutofit/>
          </a:bodyPr>
          <a:lstStyle/>
          <a:p>
            <a:pPr indent="-270000">
              <a:lnSpc>
                <a:spcPct val="125000"/>
              </a:lnSpc>
              <a:spcAft>
                <a:spcPts val="600"/>
              </a:spcAft>
              <a:buFont typeface="Arial" panose="020B0604020202020204" pitchFamily="34" charset="0"/>
              <a:buChar char="•"/>
            </a:pPr>
            <a:r>
              <a:rPr lang="en-US" spc="50" dirty="0"/>
              <a:t>Para recuperar una inversión de €1.83M en 3 departamentos en un período de 5 años, considerando gastos operativos anuales de €12,000 por departamento y una tasa de ocupación deseada del 75%</a:t>
            </a:r>
          </a:p>
          <a:p>
            <a:pPr indent="-270000">
              <a:lnSpc>
                <a:spcPct val="125000"/>
              </a:lnSpc>
              <a:spcAft>
                <a:spcPts val="600"/>
              </a:spcAft>
              <a:buFont typeface="Arial" panose="020B0604020202020204" pitchFamily="34" charset="0"/>
              <a:buChar char="•"/>
            </a:pPr>
            <a:r>
              <a:rPr lang="en-US" spc="50" dirty="0"/>
              <a:t>Un alquiler por departamento de € 489.5 por noche</a:t>
            </a:r>
          </a:p>
        </p:txBody>
      </p:sp>
    </p:spTree>
    <p:extLst>
      <p:ext uri="{BB962C8B-B14F-4D97-AF65-F5344CB8AC3E}">
        <p14:creationId xmlns:p14="http://schemas.microsoft.com/office/powerpoint/2010/main" val="264072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CA9D8723-252B-B06D-8DEE-C5C6AD7AAD5F}"/>
              </a:ext>
            </a:extLst>
          </p:cNvPr>
          <p:cNvSpPr>
            <a:spLocks noGrp="1"/>
          </p:cNvSpPr>
          <p:nvPr>
            <p:ph type="title"/>
          </p:nvPr>
        </p:nvSpPr>
        <p:spPr>
          <a:xfrm>
            <a:off x="7086315" y="540000"/>
            <a:ext cx="4554821" cy="2186096"/>
          </a:xfrm>
        </p:spPr>
        <p:txBody>
          <a:bodyPr anchor="b">
            <a:normAutofit/>
          </a:bodyPr>
          <a:lstStyle/>
          <a:p>
            <a:r>
              <a:rPr lang="es-ES" dirty="0"/>
              <a:t>3. Perfil del cliente</a:t>
            </a:r>
            <a:endParaRPr lang="es-PE" dirty="0"/>
          </a:p>
        </p:txBody>
      </p:sp>
      <p:pic>
        <p:nvPicPr>
          <p:cNvPr id="5" name="Picture 4" descr="Una calle vacía con edificios multicolores">
            <a:extLst>
              <a:ext uri="{FF2B5EF4-FFF2-40B4-BE49-F238E27FC236}">
                <a16:creationId xmlns:a16="http://schemas.microsoft.com/office/drawing/2014/main" id="{A2CD8ED5-ABD3-73B5-75BD-0D51631D970F}"/>
              </a:ext>
            </a:extLst>
          </p:cNvPr>
          <p:cNvPicPr>
            <a:picLocks noChangeAspect="1"/>
          </p:cNvPicPr>
          <p:nvPr/>
        </p:nvPicPr>
        <p:blipFill rotWithShape="1">
          <a:blip r:embed="rId2"/>
          <a:srcRect l="12795" r="34346"/>
          <a:stretch/>
        </p:blipFill>
        <p:spPr>
          <a:xfrm>
            <a:off x="20" y="10"/>
            <a:ext cx="6444556" cy="6857990"/>
          </a:xfrm>
          <a:prstGeom prst="rect">
            <a:avLst/>
          </a:prstGeom>
        </p:spPr>
      </p:pic>
      <p:sp>
        <p:nvSpPr>
          <p:cNvPr id="3" name="Marcador de contenido 2">
            <a:extLst>
              <a:ext uri="{FF2B5EF4-FFF2-40B4-BE49-F238E27FC236}">
                <a16:creationId xmlns:a16="http://schemas.microsoft.com/office/drawing/2014/main" id="{3F7636C5-99CD-D971-2F86-76999F869476}"/>
              </a:ext>
            </a:extLst>
          </p:cNvPr>
          <p:cNvSpPr>
            <a:spLocks noGrp="1"/>
          </p:cNvSpPr>
          <p:nvPr>
            <p:ph idx="1"/>
          </p:nvPr>
        </p:nvSpPr>
        <p:spPr>
          <a:xfrm>
            <a:off x="7104063" y="2947121"/>
            <a:ext cx="4537073" cy="3361604"/>
          </a:xfrm>
        </p:spPr>
        <p:txBody>
          <a:bodyPr anchor="t">
            <a:normAutofit/>
          </a:bodyPr>
          <a:lstStyle/>
          <a:p>
            <a:pPr>
              <a:lnSpc>
                <a:spcPct val="115000"/>
              </a:lnSpc>
            </a:pPr>
            <a:endParaRPr lang="es-ES" sz="1100"/>
          </a:p>
          <a:p>
            <a:pPr>
              <a:lnSpc>
                <a:spcPct val="115000"/>
              </a:lnSpc>
            </a:pPr>
            <a:r>
              <a:rPr lang="es-ES" sz="1100"/>
              <a:t>Viajeros de Lujo: Individuos o familias dispuestas a pagar más por experiencias únicas, alojamientos de alta calidad, y servicios personalizados.</a:t>
            </a:r>
          </a:p>
          <a:p>
            <a:pPr>
              <a:lnSpc>
                <a:spcPct val="115000"/>
              </a:lnSpc>
            </a:pPr>
            <a:r>
              <a:rPr lang="es-ES" sz="1100"/>
              <a:t>Turistas Culturales y Gastronómicos: Aquellos interesados en explorar la rica historia, el arte, y la cocina italiana, buscando una experiencia auténtica.</a:t>
            </a:r>
          </a:p>
          <a:p>
            <a:pPr>
              <a:lnSpc>
                <a:spcPct val="115000"/>
              </a:lnSpc>
            </a:pPr>
            <a:r>
              <a:rPr lang="es-ES" sz="1100"/>
              <a:t>Profesionales de Negocios y Viajeros por Trabajo: Ejecutivos que buscan comodidad, exclusividad, y un espacio tranquilo para trabajar o descansar.</a:t>
            </a:r>
          </a:p>
          <a:p>
            <a:pPr>
              <a:lnSpc>
                <a:spcPct val="115000"/>
              </a:lnSpc>
            </a:pPr>
            <a:r>
              <a:rPr lang="es-ES" sz="1100"/>
              <a:t>Celebraciones Especiales: Parejas en luna de miel, aniversarios, o pequeños grupos celebrando ocasiones especiales que buscan un alojamiento memorable.</a:t>
            </a:r>
            <a:endParaRPr lang="es-PE" sz="1100"/>
          </a:p>
        </p:txBody>
      </p:sp>
    </p:spTree>
    <p:extLst>
      <p:ext uri="{BB962C8B-B14F-4D97-AF65-F5344CB8AC3E}">
        <p14:creationId xmlns:p14="http://schemas.microsoft.com/office/powerpoint/2010/main" val="86610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8" name="Rectangle 3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Oval 3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0" name="Oval 3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1" name="Group 4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6" name="Rectangle 4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2" name="Group 4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4" name="Rectangle 4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Rectangle 4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3" name="Rectangle 4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9" name="Rectangle 4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1" name="Rectangle 50">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4" name="Rectangle 53">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2" name="Rectangle 61">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0" name="Rectangle 59">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97895D46-A71C-885C-D9BF-FB7763A99294}"/>
              </a:ext>
            </a:extLst>
          </p:cNvPr>
          <p:cNvSpPr>
            <a:spLocks noGrp="1"/>
          </p:cNvSpPr>
          <p:nvPr>
            <p:ph type="title"/>
          </p:nvPr>
        </p:nvSpPr>
        <p:spPr>
          <a:xfrm>
            <a:off x="540000" y="540000"/>
            <a:ext cx="4500561" cy="4259814"/>
          </a:xfrm>
        </p:spPr>
        <p:txBody>
          <a:bodyPr vert="horz" lIns="91440" tIns="45720" rIns="91440" bIns="45720" rtlCol="0" anchor="b">
            <a:normAutofit fontScale="90000"/>
          </a:bodyPr>
          <a:lstStyle/>
          <a:p>
            <a:r>
              <a:rPr lang="en-US" sz="2200" dirty="0"/>
              <a:t>Marketing y Promoción: Utilizar plataformas de alquiler de lujo, redes sociales, y colaboraciones con agencias de viajes de alta gama para promocionar la propiedad a este mercado específico.</a:t>
            </a:r>
            <a:br>
              <a:rPr lang="en-US" sz="2200" dirty="0"/>
            </a:br>
            <a:br>
              <a:rPr lang="en-US" sz="2200" dirty="0"/>
            </a:br>
            <a:r>
              <a:rPr lang="en-US" sz="2200" dirty="0"/>
              <a:t>Diseño y Comodidades de Lujo: Interiores elegantes y modernos, con comodidades de alta gama como jacuzzi, sauna, tecnología inteligente, y espacios amplios</a:t>
            </a:r>
            <a:br>
              <a:rPr lang="en-US" sz="2200" dirty="0"/>
            </a:br>
            <a:br>
              <a:rPr lang="en-US" sz="2200" dirty="0"/>
            </a:br>
            <a:r>
              <a:rPr lang="en-US" sz="2200" dirty="0"/>
              <a:t>Servicios Personalizados: Ofertas como chef privado, guía turístico personal, transporte de lujo, y reservas exclusivas en restaurantes y eventos</a:t>
            </a:r>
          </a:p>
        </p:txBody>
      </p:sp>
      <p:pic>
        <p:nvPicPr>
          <p:cNvPr id="4" name="Picture 3" descr="Almacenes exteriores">
            <a:extLst>
              <a:ext uri="{FF2B5EF4-FFF2-40B4-BE49-F238E27FC236}">
                <a16:creationId xmlns:a16="http://schemas.microsoft.com/office/drawing/2014/main" id="{D167C326-FDA8-AFE2-3B37-2F5CDD81D63E}"/>
              </a:ext>
            </a:extLst>
          </p:cNvPr>
          <p:cNvPicPr>
            <a:picLocks noChangeAspect="1"/>
          </p:cNvPicPr>
          <p:nvPr/>
        </p:nvPicPr>
        <p:blipFill rotWithShape="1">
          <a:blip r:embed="rId2"/>
          <a:srcRect l="12246" r="25263"/>
          <a:stretch/>
        </p:blipFill>
        <p:spPr>
          <a:xfrm>
            <a:off x="5747424" y="10"/>
            <a:ext cx="6444576" cy="6857990"/>
          </a:xfrm>
          <a:prstGeom prst="rect">
            <a:avLst/>
          </a:prstGeom>
        </p:spPr>
      </p:pic>
    </p:spTree>
    <p:extLst>
      <p:ext uri="{BB962C8B-B14F-4D97-AF65-F5344CB8AC3E}">
        <p14:creationId xmlns:p14="http://schemas.microsoft.com/office/powerpoint/2010/main" val="20599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80" name="Rectangle 7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8" name="Rectangle 8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6" name="Rectangle 8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FA6D6FB7-0AC2-75B8-A666-8CB965E4D561}"/>
              </a:ext>
            </a:extLst>
          </p:cNvPr>
          <p:cNvSpPr>
            <a:spLocks noGrp="1"/>
          </p:cNvSpPr>
          <p:nvPr>
            <p:ph type="title"/>
          </p:nvPr>
        </p:nvSpPr>
        <p:spPr>
          <a:xfrm>
            <a:off x="6466247" y="707082"/>
            <a:ext cx="5655845" cy="902422"/>
          </a:xfrm>
        </p:spPr>
        <p:txBody>
          <a:bodyPr vert="horz" lIns="91440" tIns="45720" rIns="91440" bIns="45720" rtlCol="0" anchor="b">
            <a:normAutofit fontScale="90000"/>
          </a:bodyPr>
          <a:lstStyle/>
          <a:p>
            <a:r>
              <a:rPr lang="en-US" dirty="0"/>
              <a:t>Nápoles - Italia</a:t>
            </a:r>
          </a:p>
        </p:txBody>
      </p:sp>
      <p:sp>
        <p:nvSpPr>
          <p:cNvPr id="93" name="Freeform: Shape 92">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3" name="Picture 62" descr="Silnice po moři">
            <a:extLst>
              <a:ext uri="{FF2B5EF4-FFF2-40B4-BE49-F238E27FC236}">
                <a16:creationId xmlns:a16="http://schemas.microsoft.com/office/drawing/2014/main" id="{0B6C64AD-0A1F-6DC6-9EA3-C184E8C4DEBE}"/>
              </a:ext>
            </a:extLst>
          </p:cNvPr>
          <p:cNvPicPr>
            <a:picLocks noChangeAspect="1"/>
          </p:cNvPicPr>
          <p:nvPr/>
        </p:nvPicPr>
        <p:blipFill rotWithShape="1">
          <a:blip r:embed="rId2"/>
          <a:srcRect l="14831" r="16169" b="1"/>
          <a:stretch/>
        </p:blipFill>
        <p:spPr>
          <a:xfrm>
            <a:off x="541776" y="752427"/>
            <a:ext cx="5353200" cy="5353145"/>
          </a:xfrm>
          <a:prstGeom prst="rect">
            <a:avLst/>
          </a:prstGeom>
        </p:spPr>
      </p:pic>
      <p:sp>
        <p:nvSpPr>
          <p:cNvPr id="3" name="Marcador de contenido 2">
            <a:extLst>
              <a:ext uri="{FF2B5EF4-FFF2-40B4-BE49-F238E27FC236}">
                <a16:creationId xmlns:a16="http://schemas.microsoft.com/office/drawing/2014/main" id="{D3EA49E6-A551-632A-06D1-DBDB838E603D}"/>
              </a:ext>
            </a:extLst>
          </p:cNvPr>
          <p:cNvSpPr>
            <a:spLocks/>
          </p:cNvSpPr>
          <p:nvPr/>
        </p:nvSpPr>
        <p:spPr>
          <a:xfrm>
            <a:off x="6639692" y="1781896"/>
            <a:ext cx="4537073" cy="3361604"/>
          </a:xfrm>
          <a:prstGeom prst="rect">
            <a:avLst/>
          </a:prstGeom>
        </p:spPr>
        <p:txBody>
          <a:bodyPr vert="horz" lIns="91440" tIns="45720" rIns="91440" bIns="45720" rtlCol="0" anchor="t">
            <a:normAutofit/>
          </a:bodyPr>
          <a:lstStyle/>
          <a:p>
            <a:pPr indent="-270000">
              <a:lnSpc>
                <a:spcPct val="115000"/>
              </a:lnSpc>
              <a:spcAft>
                <a:spcPts val="600"/>
              </a:spcAft>
              <a:buFont typeface="Arial" panose="020B0604020202020204" pitchFamily="34" charset="0"/>
              <a:buChar char="•"/>
            </a:pPr>
            <a:r>
              <a:rPr lang="en-US" sz="1500" spc="50" dirty="0"/>
              <a:t>Nápoles, una perla italiana, destaca por su enriquecedora mezcla de historia palpable, cultura cautivadora y una posición geográfica privilegiada. Este destino turístico se enorgullece de su centro histórico, declarado Patrimonio de la Humanidad, y su proximidad a joyas como Pompeya y la Costa Amalfitana. Además, Nápoles presenta un mercado inmobiliario prometedor, con una valorización en ascenso y una demanda sólida de alquileres vacacionales</a:t>
            </a:r>
          </a:p>
        </p:txBody>
      </p:sp>
      <p:sp>
        <p:nvSpPr>
          <p:cNvPr id="7" name="CuadroTexto 6">
            <a:extLst>
              <a:ext uri="{FF2B5EF4-FFF2-40B4-BE49-F238E27FC236}">
                <a16:creationId xmlns:a16="http://schemas.microsoft.com/office/drawing/2014/main" id="{92877416-57C4-16F8-DEBB-E048913B9551}"/>
              </a:ext>
            </a:extLst>
          </p:cNvPr>
          <p:cNvSpPr txBox="1"/>
          <p:nvPr/>
        </p:nvSpPr>
        <p:spPr>
          <a:xfrm>
            <a:off x="6639692" y="6288905"/>
            <a:ext cx="6094602" cy="369332"/>
          </a:xfrm>
          <a:prstGeom prst="rect">
            <a:avLst/>
          </a:prstGeom>
          <a:noFill/>
        </p:spPr>
        <p:txBody>
          <a:bodyPr wrap="square">
            <a:spAutoFit/>
          </a:bodyPr>
          <a:lstStyle/>
          <a:p>
            <a:r>
              <a:rPr lang="es-PE" dirty="0"/>
              <a:t>1. Elección de Ciudad</a:t>
            </a:r>
          </a:p>
        </p:txBody>
      </p:sp>
    </p:spTree>
    <p:extLst>
      <p:ext uri="{BB962C8B-B14F-4D97-AF65-F5344CB8AC3E}">
        <p14:creationId xmlns:p14="http://schemas.microsoft.com/office/powerpoint/2010/main" val="424727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5"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F299837A-AEF4-5CF6-D04C-52DF3E60E957}"/>
              </a:ext>
            </a:extLst>
          </p:cNvPr>
          <p:cNvSpPr>
            <a:spLocks noGrp="1"/>
          </p:cNvSpPr>
          <p:nvPr>
            <p:ph type="title"/>
          </p:nvPr>
        </p:nvSpPr>
        <p:spPr>
          <a:xfrm>
            <a:off x="7086315" y="540000"/>
            <a:ext cx="4554821" cy="2186096"/>
          </a:xfrm>
        </p:spPr>
        <p:txBody>
          <a:bodyPr anchor="b">
            <a:normAutofit/>
          </a:bodyPr>
          <a:lstStyle/>
          <a:p>
            <a:r>
              <a:rPr lang="es-ES" dirty="0"/>
              <a:t>Análisis PEST</a:t>
            </a:r>
            <a:endParaRPr lang="es-PE" dirty="0"/>
          </a:p>
        </p:txBody>
      </p:sp>
      <p:pic>
        <p:nvPicPr>
          <p:cNvPr id="28" name="Picture 4" descr="Vista en ángulo reducido de rascacielos modernos sobre un cielo dramático">
            <a:extLst>
              <a:ext uri="{FF2B5EF4-FFF2-40B4-BE49-F238E27FC236}">
                <a16:creationId xmlns:a16="http://schemas.microsoft.com/office/drawing/2014/main" id="{57AC911A-3F91-3708-A01B-DD137C73DCCC}"/>
              </a:ext>
            </a:extLst>
          </p:cNvPr>
          <p:cNvPicPr>
            <a:picLocks noChangeAspect="1"/>
          </p:cNvPicPr>
          <p:nvPr/>
        </p:nvPicPr>
        <p:blipFill rotWithShape="1">
          <a:blip r:embed="rId2"/>
          <a:srcRect l="10280" r="26993" b="-1"/>
          <a:stretch/>
        </p:blipFill>
        <p:spPr>
          <a:xfrm>
            <a:off x="20" y="10"/>
            <a:ext cx="6444556" cy="6857990"/>
          </a:xfrm>
          <a:prstGeom prst="rect">
            <a:avLst/>
          </a:prstGeom>
        </p:spPr>
      </p:pic>
      <p:sp>
        <p:nvSpPr>
          <p:cNvPr id="29" name="Marcador de contenido 2">
            <a:extLst>
              <a:ext uri="{FF2B5EF4-FFF2-40B4-BE49-F238E27FC236}">
                <a16:creationId xmlns:a16="http://schemas.microsoft.com/office/drawing/2014/main" id="{1A32DC5B-8376-B727-DD10-55061245475C}"/>
              </a:ext>
            </a:extLst>
          </p:cNvPr>
          <p:cNvSpPr>
            <a:spLocks noGrp="1"/>
          </p:cNvSpPr>
          <p:nvPr>
            <p:ph idx="1"/>
          </p:nvPr>
        </p:nvSpPr>
        <p:spPr>
          <a:xfrm>
            <a:off x="7104063" y="2947121"/>
            <a:ext cx="4537073" cy="3361604"/>
          </a:xfrm>
        </p:spPr>
        <p:txBody>
          <a:bodyPr anchor="t">
            <a:normAutofit/>
          </a:bodyPr>
          <a:lstStyle/>
          <a:p>
            <a:pPr>
              <a:lnSpc>
                <a:spcPct val="115000"/>
              </a:lnSpc>
            </a:pPr>
            <a:r>
              <a:rPr lang="es-ES" sz="1100" dirty="0"/>
              <a:t>Político: Italia mantiene relaciones internacionales estables a través de su membresía en la Unión Europea, la OTAN y otras organizaciones internacionales, lo que proporciona una base estable para las relaciones políticas en el exterior y comercio internacional</a:t>
            </a:r>
          </a:p>
          <a:p>
            <a:pPr>
              <a:lnSpc>
                <a:spcPct val="115000"/>
              </a:lnSpc>
            </a:pPr>
            <a:r>
              <a:rPr lang="es-ES" sz="1100" dirty="0"/>
              <a:t>Económico: La economía de Italia es una de las más grandes del mundo, y Nápoles se beneficia de esto como una ciudad clave. El país es conocido por sus fuertes exportaciones, incluyendo maquinaria, vehículos, productos farmacéuticos y artículos de moda. Sin embargo, enfrenta desafíos como una alta deuda pública y tasas de desempleo, con Nápoles sirviendo como puerta de entrada a importantes atracciones turísticas y centro de producción de bienes de lujo.</a:t>
            </a:r>
          </a:p>
        </p:txBody>
      </p:sp>
      <p:sp>
        <p:nvSpPr>
          <p:cNvPr id="4" name="CuadroTexto 3">
            <a:extLst>
              <a:ext uri="{FF2B5EF4-FFF2-40B4-BE49-F238E27FC236}">
                <a16:creationId xmlns:a16="http://schemas.microsoft.com/office/drawing/2014/main" id="{F08AAAEA-8D15-51BC-DCCC-C6446EFD3761}"/>
              </a:ext>
            </a:extLst>
          </p:cNvPr>
          <p:cNvSpPr txBox="1"/>
          <p:nvPr/>
        </p:nvSpPr>
        <p:spPr>
          <a:xfrm>
            <a:off x="6639692" y="6288905"/>
            <a:ext cx="6094602" cy="369332"/>
          </a:xfrm>
          <a:prstGeom prst="rect">
            <a:avLst/>
          </a:prstGeom>
          <a:noFill/>
        </p:spPr>
        <p:txBody>
          <a:bodyPr wrap="square">
            <a:spAutoFit/>
          </a:bodyPr>
          <a:lstStyle/>
          <a:p>
            <a:r>
              <a:rPr lang="es-PE" dirty="0"/>
              <a:t>2. Características de la zona </a:t>
            </a:r>
          </a:p>
        </p:txBody>
      </p:sp>
    </p:spTree>
    <p:extLst>
      <p:ext uri="{BB962C8B-B14F-4D97-AF65-F5344CB8AC3E}">
        <p14:creationId xmlns:p14="http://schemas.microsoft.com/office/powerpoint/2010/main" val="302342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78" name="Rectangle 77">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6" name="Rectangle 85">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81">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4" name="Rectangle 83">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428F1E76-F02A-04C0-5B38-4F91E260E874}"/>
              </a:ext>
            </a:extLst>
          </p:cNvPr>
          <p:cNvSpPr>
            <a:spLocks noGrp="1"/>
          </p:cNvSpPr>
          <p:nvPr>
            <p:ph type="title"/>
          </p:nvPr>
        </p:nvSpPr>
        <p:spPr>
          <a:xfrm>
            <a:off x="7086315" y="540000"/>
            <a:ext cx="4554821" cy="2186096"/>
          </a:xfrm>
        </p:spPr>
        <p:txBody>
          <a:bodyPr anchor="b">
            <a:normAutofit/>
          </a:bodyPr>
          <a:lstStyle/>
          <a:p>
            <a:r>
              <a:rPr lang="es-ES"/>
              <a:t>Análisis PEST</a:t>
            </a:r>
            <a:endParaRPr lang="es-PE"/>
          </a:p>
        </p:txBody>
      </p:sp>
      <p:pic>
        <p:nvPicPr>
          <p:cNvPr id="28" name="Picture 4" descr="Vista en ángulo reducido de rascacielos modernos sobre un cielo dramático">
            <a:extLst>
              <a:ext uri="{FF2B5EF4-FFF2-40B4-BE49-F238E27FC236}">
                <a16:creationId xmlns:a16="http://schemas.microsoft.com/office/drawing/2014/main" id="{D37ACADB-4667-659D-3421-C2D6F66701C6}"/>
              </a:ext>
            </a:extLst>
          </p:cNvPr>
          <p:cNvPicPr>
            <a:picLocks noChangeAspect="1"/>
          </p:cNvPicPr>
          <p:nvPr/>
        </p:nvPicPr>
        <p:blipFill rotWithShape="1">
          <a:blip r:embed="rId2"/>
          <a:srcRect l="19569" r="17704" b="-1"/>
          <a:stretch/>
        </p:blipFill>
        <p:spPr>
          <a:xfrm>
            <a:off x="20" y="10"/>
            <a:ext cx="6444556" cy="6857990"/>
          </a:xfrm>
          <a:prstGeom prst="rect">
            <a:avLst/>
          </a:prstGeom>
        </p:spPr>
      </p:pic>
      <p:sp>
        <p:nvSpPr>
          <p:cNvPr id="29" name="Marcador de contenido 2">
            <a:extLst>
              <a:ext uri="{FF2B5EF4-FFF2-40B4-BE49-F238E27FC236}">
                <a16:creationId xmlns:a16="http://schemas.microsoft.com/office/drawing/2014/main" id="{3BD6FE01-2591-6784-C994-C27E862617C7}"/>
              </a:ext>
            </a:extLst>
          </p:cNvPr>
          <p:cNvSpPr>
            <a:spLocks noGrp="1"/>
          </p:cNvSpPr>
          <p:nvPr>
            <p:ph idx="1"/>
          </p:nvPr>
        </p:nvSpPr>
        <p:spPr>
          <a:xfrm>
            <a:off x="7104063" y="2947121"/>
            <a:ext cx="4537073" cy="3361604"/>
          </a:xfrm>
        </p:spPr>
        <p:txBody>
          <a:bodyPr anchor="t">
            <a:normAutofit/>
          </a:bodyPr>
          <a:lstStyle/>
          <a:p>
            <a:pPr>
              <a:lnSpc>
                <a:spcPct val="115000"/>
              </a:lnSpc>
            </a:pPr>
            <a:r>
              <a:rPr lang="es-ES" sz="1100"/>
              <a:t>Social: La sociedad italiana valora mucho la familia y la comunidad, lo que influye en el comportamiento del consumidor. Nápoles, como el resto de Italia, tiene una rica herencia cultural . Pero también enfrenta problemas sociales como una población envejecida, el crimen organizado y disparidades regionales en educación y empleo</a:t>
            </a:r>
          </a:p>
          <a:p>
            <a:pPr>
              <a:lnSpc>
                <a:spcPct val="115000"/>
              </a:lnSpc>
            </a:pPr>
            <a:r>
              <a:rPr lang="es-ES" sz="1100"/>
              <a:t>Tecnológico: Italia ha experimentado un considerable crecimiento en el sector digital y es uno de los líderes en Europa en términos de avances tecnológicos, con un importante apoyo gubernamental. Sin embargo, existe una brecha digital con disparidades en la provisión de banda ancha y formación tecnológica, lo que podría afectar a las empresas en Nápoles</a:t>
            </a:r>
          </a:p>
        </p:txBody>
      </p:sp>
      <p:sp>
        <p:nvSpPr>
          <p:cNvPr id="3" name="CuadroTexto 2">
            <a:extLst>
              <a:ext uri="{FF2B5EF4-FFF2-40B4-BE49-F238E27FC236}">
                <a16:creationId xmlns:a16="http://schemas.microsoft.com/office/drawing/2014/main" id="{5081C67E-BD10-4500-FB9F-9E36053B7D56}"/>
              </a:ext>
            </a:extLst>
          </p:cNvPr>
          <p:cNvSpPr txBox="1"/>
          <p:nvPr/>
        </p:nvSpPr>
        <p:spPr>
          <a:xfrm>
            <a:off x="6639692" y="6288905"/>
            <a:ext cx="6094602" cy="369332"/>
          </a:xfrm>
          <a:prstGeom prst="rect">
            <a:avLst/>
          </a:prstGeom>
          <a:noFill/>
        </p:spPr>
        <p:txBody>
          <a:bodyPr wrap="square">
            <a:spAutoFit/>
          </a:bodyPr>
          <a:lstStyle/>
          <a:p>
            <a:r>
              <a:rPr lang="es-PE" dirty="0"/>
              <a:t>2. Características de la zona </a:t>
            </a:r>
          </a:p>
        </p:txBody>
      </p:sp>
    </p:spTree>
    <p:extLst>
      <p:ext uri="{BB962C8B-B14F-4D97-AF65-F5344CB8AC3E}">
        <p14:creationId xmlns:p14="http://schemas.microsoft.com/office/powerpoint/2010/main" val="261089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8EDD0A0-482F-CD15-AB12-D89DE2A86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AFE4DC3-4653-3E4D-13B9-F72352957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7" name="Rectangle 106">
              <a:extLst>
                <a:ext uri="{FF2B5EF4-FFF2-40B4-BE49-F238E27FC236}">
                  <a16:creationId xmlns:a16="http://schemas.microsoft.com/office/drawing/2014/main" id="{20B05F54-D7D0-5AFB-C438-198416175E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07">
              <a:extLst>
                <a:ext uri="{FF2B5EF4-FFF2-40B4-BE49-F238E27FC236}">
                  <a16:creationId xmlns:a16="http://schemas.microsoft.com/office/drawing/2014/main" id="{C2788BDC-0051-B92B-D640-2AEA7B7FE9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08">
              <a:extLst>
                <a:ext uri="{FF2B5EF4-FFF2-40B4-BE49-F238E27FC236}">
                  <a16:creationId xmlns:a16="http://schemas.microsoft.com/office/drawing/2014/main" id="{4C8B4409-B85E-7DE7-CACE-62BAFCDA8E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DA0E2D5C-48F9-6866-F9D8-701E49C9F2C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32" name="Rectangle 114">
                <a:extLst>
                  <a:ext uri="{FF2B5EF4-FFF2-40B4-BE49-F238E27FC236}">
                    <a16:creationId xmlns:a16="http://schemas.microsoft.com/office/drawing/2014/main" id="{6E18BF8C-28A4-20F5-0E6B-B512E375C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B4D65B5-47AE-E2B5-49BA-9CE09BAB7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1A37B07-CBF5-0B0A-C3FC-462558B79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3" name="Rectangle 112">
                <a:extLst>
                  <a:ext uri="{FF2B5EF4-FFF2-40B4-BE49-F238E27FC236}">
                    <a16:creationId xmlns:a16="http://schemas.microsoft.com/office/drawing/2014/main" id="{DE4DB19B-C27E-49D3-1395-1FB372D1D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C582D91-5F49-9F0B-3B17-4CF3369A3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679E7F47-20D5-1A4B-592C-1DB8CCC5F7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17">
            <a:extLst>
              <a:ext uri="{FF2B5EF4-FFF2-40B4-BE49-F238E27FC236}">
                <a16:creationId xmlns:a16="http://schemas.microsoft.com/office/drawing/2014/main" id="{D4576403-90BE-D949-0B7D-65B1D2CA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Freeform: Shape 119">
            <a:extLst>
              <a:ext uri="{FF2B5EF4-FFF2-40B4-BE49-F238E27FC236}">
                <a16:creationId xmlns:a16="http://schemas.microsoft.com/office/drawing/2014/main" id="{F28ABF10-7C7D-8AB4-F353-5496EDAB1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Imagen 24">
            <a:extLst>
              <a:ext uri="{FF2B5EF4-FFF2-40B4-BE49-F238E27FC236}">
                <a16:creationId xmlns:a16="http://schemas.microsoft.com/office/drawing/2014/main" id="{696E4FDD-CE11-0D07-5F89-5F82A9330814}"/>
              </a:ext>
            </a:extLst>
          </p:cNvPr>
          <p:cNvPicPr>
            <a:picLocks noChangeAspect="1"/>
          </p:cNvPicPr>
          <p:nvPr/>
        </p:nvPicPr>
        <p:blipFill>
          <a:blip r:embed="rId2"/>
          <a:stretch>
            <a:fillRect/>
          </a:stretch>
        </p:blipFill>
        <p:spPr>
          <a:xfrm>
            <a:off x="541776" y="1414442"/>
            <a:ext cx="5353200" cy="4029115"/>
          </a:xfrm>
          <a:prstGeom prst="rect">
            <a:avLst/>
          </a:prstGeom>
        </p:spPr>
      </p:pic>
      <p:sp>
        <p:nvSpPr>
          <p:cNvPr id="23" name="CuadroTexto 22">
            <a:extLst>
              <a:ext uri="{FF2B5EF4-FFF2-40B4-BE49-F238E27FC236}">
                <a16:creationId xmlns:a16="http://schemas.microsoft.com/office/drawing/2014/main" id="{ADB7BABD-E311-C9C6-05FA-F864CA75DED8}"/>
              </a:ext>
            </a:extLst>
          </p:cNvPr>
          <p:cNvSpPr txBox="1"/>
          <p:nvPr/>
        </p:nvSpPr>
        <p:spPr>
          <a:xfrm>
            <a:off x="6932381" y="339283"/>
            <a:ext cx="4537073" cy="3361604"/>
          </a:xfrm>
          <a:prstGeom prst="rect">
            <a:avLst/>
          </a:prstGeom>
        </p:spPr>
        <p:txBody>
          <a:bodyPr vert="horz" lIns="91440" tIns="45720" rIns="91440" bIns="45720" rtlCol="0" anchor="t">
            <a:normAutofit/>
          </a:bodyPr>
          <a:lstStyle/>
          <a:p>
            <a:pPr indent="-270000">
              <a:lnSpc>
                <a:spcPct val="125000"/>
              </a:lnSpc>
              <a:spcAft>
                <a:spcPts val="600"/>
              </a:spcAft>
              <a:buFont typeface="Arial" panose="020B0604020202020204" pitchFamily="34" charset="0"/>
              <a:buChar char="•"/>
            </a:pPr>
            <a:r>
              <a:rPr lang="en-US" spc="50" dirty="0"/>
              <a:t>Tipo de variables</a:t>
            </a:r>
          </a:p>
        </p:txBody>
      </p:sp>
      <p:sp>
        <p:nvSpPr>
          <p:cNvPr id="68" name="CuadroTexto 67">
            <a:extLst>
              <a:ext uri="{FF2B5EF4-FFF2-40B4-BE49-F238E27FC236}">
                <a16:creationId xmlns:a16="http://schemas.microsoft.com/office/drawing/2014/main" id="{84495C58-454A-2DFE-1B6B-30EBAD009157}"/>
              </a:ext>
            </a:extLst>
          </p:cNvPr>
          <p:cNvSpPr txBox="1"/>
          <p:nvPr/>
        </p:nvSpPr>
        <p:spPr>
          <a:xfrm>
            <a:off x="6592892" y="1135779"/>
            <a:ext cx="5558074" cy="1477328"/>
          </a:xfrm>
          <a:prstGeom prst="rect">
            <a:avLst/>
          </a:prstGeom>
          <a:noFill/>
        </p:spPr>
        <p:txBody>
          <a:bodyPr wrap="square">
            <a:spAutoFit/>
          </a:bodyPr>
          <a:lstStyle/>
          <a:p>
            <a:r>
              <a:rPr lang="es-ES" b="0" i="0" dirty="0">
                <a:solidFill>
                  <a:srgbClr val="D1D5DB"/>
                </a:solidFill>
                <a:effectLst/>
                <a:latin typeface="Söhne"/>
              </a:rPr>
              <a:t>Esta tabla es esencial para entender cómo se deben manejar y analizar los diferentes tipos de datos en cualquier proceso de análisis de datos, asegurando que se utilicen las técnicas estadísticas adecuadas para cada tipo de variable.</a:t>
            </a:r>
            <a:endParaRPr lang="es-PE" dirty="0"/>
          </a:p>
        </p:txBody>
      </p:sp>
      <p:sp>
        <p:nvSpPr>
          <p:cNvPr id="102" name="CuadroTexto 101">
            <a:extLst>
              <a:ext uri="{FF2B5EF4-FFF2-40B4-BE49-F238E27FC236}">
                <a16:creationId xmlns:a16="http://schemas.microsoft.com/office/drawing/2014/main" id="{A0DB5182-F1ED-2F85-F79D-D2075C3569CF}"/>
              </a:ext>
            </a:extLst>
          </p:cNvPr>
          <p:cNvSpPr txBox="1"/>
          <p:nvPr/>
        </p:nvSpPr>
        <p:spPr>
          <a:xfrm>
            <a:off x="6639692" y="6288905"/>
            <a:ext cx="6094602" cy="369332"/>
          </a:xfrm>
          <a:prstGeom prst="rect">
            <a:avLst/>
          </a:prstGeom>
          <a:noFill/>
        </p:spPr>
        <p:txBody>
          <a:bodyPr wrap="square">
            <a:spAutoFit/>
          </a:bodyPr>
          <a:lstStyle/>
          <a:p>
            <a:r>
              <a:rPr lang="es-PE" dirty="0"/>
              <a:t>3. </a:t>
            </a:r>
            <a:r>
              <a:rPr lang="es-ES" dirty="0"/>
              <a:t>Análisis exploratorio de los datos </a:t>
            </a:r>
            <a:endParaRPr lang="es-PE" dirty="0"/>
          </a:p>
        </p:txBody>
      </p:sp>
    </p:spTree>
    <p:extLst>
      <p:ext uri="{BB962C8B-B14F-4D97-AF65-F5344CB8AC3E}">
        <p14:creationId xmlns:p14="http://schemas.microsoft.com/office/powerpoint/2010/main" val="328486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8EDD0A0-482F-CD15-AB12-D89DE2A86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AFE4DC3-4653-3E4D-13B9-F72352957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7" name="Rectangle 106">
              <a:extLst>
                <a:ext uri="{FF2B5EF4-FFF2-40B4-BE49-F238E27FC236}">
                  <a16:creationId xmlns:a16="http://schemas.microsoft.com/office/drawing/2014/main" id="{20B05F54-D7D0-5AFB-C438-198416175E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07">
              <a:extLst>
                <a:ext uri="{FF2B5EF4-FFF2-40B4-BE49-F238E27FC236}">
                  <a16:creationId xmlns:a16="http://schemas.microsoft.com/office/drawing/2014/main" id="{C2788BDC-0051-B92B-D640-2AEA7B7FE9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08">
              <a:extLst>
                <a:ext uri="{FF2B5EF4-FFF2-40B4-BE49-F238E27FC236}">
                  <a16:creationId xmlns:a16="http://schemas.microsoft.com/office/drawing/2014/main" id="{4C8B4409-B85E-7DE7-CACE-62BAFCDA8E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DA0E2D5C-48F9-6866-F9D8-701E49C9F2C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32" name="Rectangle 114">
                <a:extLst>
                  <a:ext uri="{FF2B5EF4-FFF2-40B4-BE49-F238E27FC236}">
                    <a16:creationId xmlns:a16="http://schemas.microsoft.com/office/drawing/2014/main" id="{6E18BF8C-28A4-20F5-0E6B-B512E375C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B4D65B5-47AE-E2B5-49BA-9CE09BAB7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1A37B07-CBF5-0B0A-C3FC-462558B79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3" name="Rectangle 112">
                <a:extLst>
                  <a:ext uri="{FF2B5EF4-FFF2-40B4-BE49-F238E27FC236}">
                    <a16:creationId xmlns:a16="http://schemas.microsoft.com/office/drawing/2014/main" id="{DE4DB19B-C27E-49D3-1395-1FB372D1D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C582D91-5F49-9F0B-3B17-4CF3369A3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679E7F47-20D5-1A4B-592C-1DB8CCC5F7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17">
            <a:extLst>
              <a:ext uri="{FF2B5EF4-FFF2-40B4-BE49-F238E27FC236}">
                <a16:creationId xmlns:a16="http://schemas.microsoft.com/office/drawing/2014/main" id="{D4576403-90BE-D949-0B7D-65B1D2CA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Freeform: Shape 119">
            <a:extLst>
              <a:ext uri="{FF2B5EF4-FFF2-40B4-BE49-F238E27FC236}">
                <a16:creationId xmlns:a16="http://schemas.microsoft.com/office/drawing/2014/main" id="{F28ABF10-7C7D-8AB4-F353-5496EDAB1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CuadroTexto 22">
            <a:extLst>
              <a:ext uri="{FF2B5EF4-FFF2-40B4-BE49-F238E27FC236}">
                <a16:creationId xmlns:a16="http://schemas.microsoft.com/office/drawing/2014/main" id="{ADB7BABD-E311-C9C6-05FA-F864CA75DED8}"/>
              </a:ext>
            </a:extLst>
          </p:cNvPr>
          <p:cNvSpPr txBox="1"/>
          <p:nvPr/>
        </p:nvSpPr>
        <p:spPr>
          <a:xfrm>
            <a:off x="6932382" y="339283"/>
            <a:ext cx="2906944" cy="460817"/>
          </a:xfrm>
          <a:prstGeom prst="rect">
            <a:avLst/>
          </a:prstGeom>
        </p:spPr>
        <p:txBody>
          <a:bodyPr vert="horz" lIns="91440" tIns="45720" rIns="91440" bIns="45720" rtlCol="0" anchor="t">
            <a:normAutofit/>
          </a:bodyPr>
          <a:lstStyle/>
          <a:p>
            <a:pPr indent="-270000">
              <a:lnSpc>
                <a:spcPct val="125000"/>
              </a:lnSpc>
              <a:spcAft>
                <a:spcPts val="600"/>
              </a:spcAft>
              <a:buFont typeface="Arial" panose="020B0604020202020204" pitchFamily="34" charset="0"/>
              <a:buChar char="•"/>
            </a:pPr>
            <a:r>
              <a:rPr lang="en-US" spc="50" dirty="0"/>
              <a:t>Nombres de columna</a:t>
            </a:r>
          </a:p>
        </p:txBody>
      </p:sp>
      <p:sp>
        <p:nvSpPr>
          <p:cNvPr id="68" name="CuadroTexto 67">
            <a:extLst>
              <a:ext uri="{FF2B5EF4-FFF2-40B4-BE49-F238E27FC236}">
                <a16:creationId xmlns:a16="http://schemas.microsoft.com/office/drawing/2014/main" id="{84495C58-454A-2DFE-1B6B-30EBAD009157}"/>
              </a:ext>
            </a:extLst>
          </p:cNvPr>
          <p:cNvSpPr txBox="1"/>
          <p:nvPr/>
        </p:nvSpPr>
        <p:spPr>
          <a:xfrm>
            <a:off x="6592892" y="1135779"/>
            <a:ext cx="5558074" cy="1477328"/>
          </a:xfrm>
          <a:prstGeom prst="rect">
            <a:avLst/>
          </a:prstGeom>
          <a:noFill/>
        </p:spPr>
        <p:txBody>
          <a:bodyPr wrap="square">
            <a:spAutoFit/>
          </a:bodyPr>
          <a:lstStyle/>
          <a:p>
            <a:r>
              <a:rPr lang="es-ES" b="0" i="0" dirty="0">
                <a:solidFill>
                  <a:srgbClr val="D1D5DB"/>
                </a:solidFill>
                <a:effectLst/>
                <a:latin typeface="Söhne"/>
              </a:rPr>
              <a:t>Los nombres de las columnas son fundamentales para la comprensión y el manejo de los datos, es crucial para la integridad del análisis asegurarse de que los datos sean interpretados correctamente, lo cual empieza por una nomenclatura clara y precisa.</a:t>
            </a:r>
            <a:endParaRPr lang="es-PE" dirty="0"/>
          </a:p>
        </p:txBody>
      </p:sp>
      <p:sp>
        <p:nvSpPr>
          <p:cNvPr id="102" name="CuadroTexto 101">
            <a:extLst>
              <a:ext uri="{FF2B5EF4-FFF2-40B4-BE49-F238E27FC236}">
                <a16:creationId xmlns:a16="http://schemas.microsoft.com/office/drawing/2014/main" id="{A0DB5182-F1ED-2F85-F79D-D2075C3569CF}"/>
              </a:ext>
            </a:extLst>
          </p:cNvPr>
          <p:cNvSpPr txBox="1"/>
          <p:nvPr/>
        </p:nvSpPr>
        <p:spPr>
          <a:xfrm>
            <a:off x="6639692" y="6288905"/>
            <a:ext cx="6094602" cy="369332"/>
          </a:xfrm>
          <a:prstGeom prst="rect">
            <a:avLst/>
          </a:prstGeom>
          <a:noFill/>
        </p:spPr>
        <p:txBody>
          <a:bodyPr wrap="square">
            <a:spAutoFit/>
          </a:bodyPr>
          <a:lstStyle/>
          <a:p>
            <a:r>
              <a:rPr lang="es-PE" dirty="0"/>
              <a:t>3. </a:t>
            </a:r>
            <a:r>
              <a:rPr lang="es-ES" dirty="0"/>
              <a:t>Análisis exploratorio de los datos </a:t>
            </a:r>
            <a:endParaRPr lang="es-PE" dirty="0"/>
          </a:p>
        </p:txBody>
      </p:sp>
      <p:pic>
        <p:nvPicPr>
          <p:cNvPr id="3" name="Imagen 2">
            <a:extLst>
              <a:ext uri="{FF2B5EF4-FFF2-40B4-BE49-F238E27FC236}">
                <a16:creationId xmlns:a16="http://schemas.microsoft.com/office/drawing/2014/main" id="{0752CF34-8956-991B-CDA6-E68AA4768F1D}"/>
              </a:ext>
            </a:extLst>
          </p:cNvPr>
          <p:cNvPicPr>
            <a:picLocks noChangeAspect="1"/>
          </p:cNvPicPr>
          <p:nvPr/>
        </p:nvPicPr>
        <p:blipFill>
          <a:blip r:embed="rId2"/>
          <a:stretch>
            <a:fillRect/>
          </a:stretch>
        </p:blipFill>
        <p:spPr>
          <a:xfrm>
            <a:off x="599267" y="1170246"/>
            <a:ext cx="5581650" cy="4457700"/>
          </a:xfrm>
          <a:prstGeom prst="rect">
            <a:avLst/>
          </a:prstGeom>
        </p:spPr>
      </p:pic>
    </p:spTree>
    <p:extLst>
      <p:ext uri="{BB962C8B-B14F-4D97-AF65-F5344CB8AC3E}">
        <p14:creationId xmlns:p14="http://schemas.microsoft.com/office/powerpoint/2010/main" val="347411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2" name="Rectangle 4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4" name="Oval 4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5" name="Group 4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0" name="Rectangle 4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 name="Rectangle 5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6" name="Group 4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8" name="Rectangle 4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Rectangle 4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7" name="Rectangle 4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3" name="Rectangle 5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5" name="Rectangle 54">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8" name="Rectangle 57">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6" name="Rectangle 65">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4" name="Rectangle 63">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04D326E6-DCF1-49C2-A73B-F2163348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11006183-6A2E-6572-F34B-DDA1C496A172}"/>
              </a:ext>
            </a:extLst>
          </p:cNvPr>
          <p:cNvSpPr>
            <a:spLocks noGrp="1"/>
          </p:cNvSpPr>
          <p:nvPr>
            <p:ph type="title"/>
          </p:nvPr>
        </p:nvSpPr>
        <p:spPr>
          <a:xfrm>
            <a:off x="1510543" y="3088647"/>
            <a:ext cx="9217026" cy="1769459"/>
          </a:xfrm>
        </p:spPr>
        <p:txBody>
          <a:bodyPr vert="horz" lIns="91440" tIns="45720" rIns="91440" bIns="45720" rtlCol="0" anchor="b">
            <a:noAutofit/>
          </a:bodyPr>
          <a:lstStyle/>
          <a:p>
            <a:pPr algn="ctr"/>
            <a:r>
              <a:rPr lang="es-ES" sz="3200" dirty="0"/>
              <a:t>Como se puede observar, existen datos en blanco por lo que podrían ser eliminados sin afectar significativamente el conjunto de datos global, ya que la remoción de estos valores podría simplificar el análisis posterior y mejorar la integridad de los datos</a:t>
            </a:r>
            <a:endParaRPr lang="en-US" sz="3200" dirty="0"/>
          </a:p>
        </p:txBody>
      </p:sp>
      <p:pic>
        <p:nvPicPr>
          <p:cNvPr id="5" name="Marcador de contenido 4">
            <a:extLst>
              <a:ext uri="{FF2B5EF4-FFF2-40B4-BE49-F238E27FC236}">
                <a16:creationId xmlns:a16="http://schemas.microsoft.com/office/drawing/2014/main" id="{2725F1D0-4C99-892E-9A84-9E727FBE6011}"/>
              </a:ext>
            </a:extLst>
          </p:cNvPr>
          <p:cNvPicPr>
            <a:picLocks noGrp="1" noChangeAspect="1"/>
          </p:cNvPicPr>
          <p:nvPr>
            <p:ph idx="1"/>
          </p:nvPr>
        </p:nvPicPr>
        <p:blipFill>
          <a:blip r:embed="rId3">
            <a:alphaModFix/>
          </a:blip>
          <a:stretch>
            <a:fillRect/>
          </a:stretch>
        </p:blipFill>
        <p:spPr>
          <a:xfrm>
            <a:off x="524807" y="481900"/>
            <a:ext cx="11101135" cy="1748429"/>
          </a:xfrm>
          <a:prstGeom prst="rect">
            <a:avLst/>
          </a:prstGeom>
        </p:spPr>
      </p:pic>
      <p:sp>
        <p:nvSpPr>
          <p:cNvPr id="8" name="CuadroTexto 7">
            <a:extLst>
              <a:ext uri="{FF2B5EF4-FFF2-40B4-BE49-F238E27FC236}">
                <a16:creationId xmlns:a16="http://schemas.microsoft.com/office/drawing/2014/main" id="{7F649E96-2D04-187C-55A6-39D3E2AE54C8}"/>
              </a:ext>
            </a:extLst>
          </p:cNvPr>
          <p:cNvSpPr txBox="1"/>
          <p:nvPr/>
        </p:nvSpPr>
        <p:spPr>
          <a:xfrm>
            <a:off x="6639692" y="6288905"/>
            <a:ext cx="6094602" cy="369332"/>
          </a:xfrm>
          <a:prstGeom prst="rect">
            <a:avLst/>
          </a:prstGeom>
          <a:noFill/>
        </p:spPr>
        <p:txBody>
          <a:bodyPr wrap="square">
            <a:spAutoFit/>
          </a:bodyPr>
          <a:lstStyle/>
          <a:p>
            <a:r>
              <a:rPr lang="es-PE" dirty="0"/>
              <a:t>3. </a:t>
            </a:r>
            <a:r>
              <a:rPr lang="es-ES" dirty="0"/>
              <a:t>Análisis exploratorio de los datos </a:t>
            </a:r>
            <a:endParaRPr lang="es-PE" dirty="0"/>
          </a:p>
        </p:txBody>
      </p:sp>
    </p:spTree>
    <p:extLst>
      <p:ext uri="{BB962C8B-B14F-4D97-AF65-F5344CB8AC3E}">
        <p14:creationId xmlns:p14="http://schemas.microsoft.com/office/powerpoint/2010/main" val="405200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20986DFB-3001-9961-15A9-DB6EE32EFC16}"/>
              </a:ext>
            </a:extLst>
          </p:cNvPr>
          <p:cNvSpPr>
            <a:spLocks noGrp="1"/>
          </p:cNvSpPr>
          <p:nvPr>
            <p:ph type="title"/>
          </p:nvPr>
        </p:nvSpPr>
        <p:spPr>
          <a:xfrm>
            <a:off x="7086315" y="545126"/>
            <a:ext cx="4554821" cy="2186096"/>
          </a:xfrm>
        </p:spPr>
        <p:txBody>
          <a:bodyPr anchor="t">
            <a:normAutofit/>
          </a:bodyPr>
          <a:lstStyle/>
          <a:p>
            <a:r>
              <a:rPr lang="es-ES" sz="2900" dirty="0"/>
              <a:t>Título de la Historia:</a:t>
            </a:r>
            <a:br>
              <a:rPr lang="es-ES" sz="2900" dirty="0"/>
            </a:br>
            <a:r>
              <a:rPr lang="es-ES" sz="2900" dirty="0"/>
              <a:t>Optimización de Inversiones en el Mercado Turístico de Nápoles</a:t>
            </a:r>
            <a:endParaRPr lang="es-PE" sz="2900" dirty="0"/>
          </a:p>
        </p:txBody>
      </p:sp>
      <p:pic>
        <p:nvPicPr>
          <p:cNvPr id="7" name="Graphic 6" descr="Bitcoin">
            <a:extLst>
              <a:ext uri="{FF2B5EF4-FFF2-40B4-BE49-F238E27FC236}">
                <a16:creationId xmlns:a16="http://schemas.microsoft.com/office/drawing/2014/main" id="{B53B0DC2-A2A4-BAC4-8584-39F4CB37DE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494" y="540000"/>
            <a:ext cx="5768725" cy="5768725"/>
          </a:xfrm>
          <a:prstGeom prst="rect">
            <a:avLst/>
          </a:prstGeom>
        </p:spPr>
      </p:pic>
      <p:sp>
        <p:nvSpPr>
          <p:cNvPr id="3" name="Marcador de contenido 2">
            <a:extLst>
              <a:ext uri="{FF2B5EF4-FFF2-40B4-BE49-F238E27FC236}">
                <a16:creationId xmlns:a16="http://schemas.microsoft.com/office/drawing/2014/main" id="{A2953E2D-E758-01FD-7F5F-D3CB826E9954}"/>
              </a:ext>
            </a:extLst>
          </p:cNvPr>
          <p:cNvSpPr>
            <a:spLocks noGrp="1"/>
          </p:cNvSpPr>
          <p:nvPr>
            <p:ph idx="1"/>
          </p:nvPr>
        </p:nvSpPr>
        <p:spPr>
          <a:xfrm>
            <a:off x="7104063" y="2947121"/>
            <a:ext cx="4537073" cy="3361604"/>
          </a:xfrm>
        </p:spPr>
        <p:txBody>
          <a:bodyPr anchor="t">
            <a:normAutofit/>
          </a:bodyPr>
          <a:lstStyle/>
          <a:p>
            <a:r>
              <a:rPr lang="es-ES" b="0" i="0" dirty="0">
                <a:effectLst/>
                <a:latin typeface="Söhne"/>
              </a:rPr>
              <a:t>Yo como inversor interesado en el mercado de alquileres vacacionales, quiero analizar la cantidad y tendencias de propiedades Airbnb alquiladas en Nápoles, para determinar el interés turístico actual en la ciudad y tomar decisiones informadas sobre futuras inversiones.</a:t>
            </a:r>
            <a:endParaRPr lang="es-PE" dirty="0"/>
          </a:p>
        </p:txBody>
      </p:sp>
      <p:sp>
        <p:nvSpPr>
          <p:cNvPr id="4" name="CuadroTexto 3">
            <a:extLst>
              <a:ext uri="{FF2B5EF4-FFF2-40B4-BE49-F238E27FC236}">
                <a16:creationId xmlns:a16="http://schemas.microsoft.com/office/drawing/2014/main" id="{16358D62-9E0A-CF36-56DA-59AF354D5E04}"/>
              </a:ext>
            </a:extLst>
          </p:cNvPr>
          <p:cNvSpPr txBox="1"/>
          <p:nvPr/>
        </p:nvSpPr>
        <p:spPr>
          <a:xfrm>
            <a:off x="6639692" y="6288905"/>
            <a:ext cx="6094602" cy="369332"/>
          </a:xfrm>
          <a:prstGeom prst="rect">
            <a:avLst/>
          </a:prstGeom>
          <a:noFill/>
        </p:spPr>
        <p:txBody>
          <a:bodyPr wrap="square">
            <a:spAutoFit/>
          </a:bodyPr>
          <a:lstStyle/>
          <a:p>
            <a:r>
              <a:rPr lang="es-PE" dirty="0"/>
              <a:t>4. </a:t>
            </a:r>
            <a:r>
              <a:rPr lang="es-ES" dirty="0"/>
              <a:t>Análisis de requerimiento</a:t>
            </a:r>
            <a:endParaRPr lang="es-PE" dirty="0"/>
          </a:p>
        </p:txBody>
      </p:sp>
    </p:spTree>
    <p:extLst>
      <p:ext uri="{BB962C8B-B14F-4D97-AF65-F5344CB8AC3E}">
        <p14:creationId xmlns:p14="http://schemas.microsoft.com/office/powerpoint/2010/main" val="11654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8A639B-AA80-33A0-1C15-FFCF1770E32E}"/>
            </a:ext>
          </a:extLst>
        </p:cNvPr>
        <p:cNvGrpSpPr/>
        <p:nvPr/>
      </p:nvGrpSpPr>
      <p:grpSpPr>
        <a:xfrm>
          <a:off x="0" y="0"/>
          <a:ext cx="0" cy="0"/>
          <a:chOff x="0" y="0"/>
          <a:chExt cx="0" cy="0"/>
        </a:xfrm>
      </p:grpSpPr>
      <p:grpSp>
        <p:nvGrpSpPr>
          <p:cNvPr id="149" name="Group 91">
            <a:extLst>
              <a:ext uri="{FF2B5EF4-FFF2-40B4-BE49-F238E27FC236}">
                <a16:creationId xmlns:a16="http://schemas.microsoft.com/office/drawing/2014/main" id="{E6CDCAEF-0D44-78CF-A1F9-95701EC27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93" name="Rectangle 92">
              <a:extLst>
                <a:ext uri="{FF2B5EF4-FFF2-40B4-BE49-F238E27FC236}">
                  <a16:creationId xmlns:a16="http://schemas.microsoft.com/office/drawing/2014/main" id="{D7306D57-9D65-23A3-713D-6FE434098F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4" name="Oval 93">
              <a:extLst>
                <a:ext uri="{FF2B5EF4-FFF2-40B4-BE49-F238E27FC236}">
                  <a16:creationId xmlns:a16="http://schemas.microsoft.com/office/drawing/2014/main" id="{C8E4ED14-F7F2-81F5-FC75-3B760B35AC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5" name="Oval 94">
              <a:extLst>
                <a:ext uri="{FF2B5EF4-FFF2-40B4-BE49-F238E27FC236}">
                  <a16:creationId xmlns:a16="http://schemas.microsoft.com/office/drawing/2014/main" id="{EC171CB9-A8F8-87E1-463A-72C2BCF619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0" name="Group 95">
              <a:extLst>
                <a:ext uri="{FF2B5EF4-FFF2-40B4-BE49-F238E27FC236}">
                  <a16:creationId xmlns:a16="http://schemas.microsoft.com/office/drawing/2014/main" id="{C569A160-311E-709D-F707-44C7D971BC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98" name="Rectangle 97">
                <a:extLst>
                  <a:ext uri="{FF2B5EF4-FFF2-40B4-BE49-F238E27FC236}">
                    <a16:creationId xmlns:a16="http://schemas.microsoft.com/office/drawing/2014/main" id="{32078983-7927-B54C-B200-54EE37615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1" name="Rectangle 98">
                <a:extLst>
                  <a:ext uri="{FF2B5EF4-FFF2-40B4-BE49-F238E27FC236}">
                    <a16:creationId xmlns:a16="http://schemas.microsoft.com/office/drawing/2014/main" id="{660A6834-EC42-E774-B342-027C1DA19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7" name="Rectangle 96">
              <a:extLst>
                <a:ext uri="{FF2B5EF4-FFF2-40B4-BE49-F238E27FC236}">
                  <a16:creationId xmlns:a16="http://schemas.microsoft.com/office/drawing/2014/main" id="{FB865923-F78B-12E1-A068-7D814E0CA6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1" name="Rectangle 100">
            <a:extLst>
              <a:ext uri="{FF2B5EF4-FFF2-40B4-BE49-F238E27FC236}">
                <a16:creationId xmlns:a16="http://schemas.microsoft.com/office/drawing/2014/main" id="{90CBEE60-49C6-F7F2-9093-7341ECD0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03" name="Rectangle 102">
            <a:extLst>
              <a:ext uri="{FF2B5EF4-FFF2-40B4-BE49-F238E27FC236}">
                <a16:creationId xmlns:a16="http://schemas.microsoft.com/office/drawing/2014/main" id="{2C0CCB8D-032E-1FF1-6FC6-985AE15A6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4A16E6C5-B975-270D-B5AF-A6085075FE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6" name="Rectangle 105">
              <a:extLst>
                <a:ext uri="{FF2B5EF4-FFF2-40B4-BE49-F238E27FC236}">
                  <a16:creationId xmlns:a16="http://schemas.microsoft.com/office/drawing/2014/main" id="{41785AA3-7AE1-235F-D47B-74833E1C26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469202A-7DA9-5DC3-B62C-75CC53CCFB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0F8E815-1051-3C95-E9F6-62AB1F3AE8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AAF2E78D-E89A-3254-8B52-86DAAA961D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14" name="Rectangle 113">
                <a:extLst>
                  <a:ext uri="{FF2B5EF4-FFF2-40B4-BE49-F238E27FC236}">
                    <a16:creationId xmlns:a16="http://schemas.microsoft.com/office/drawing/2014/main" id="{F13D6B36-66EB-CD1D-CE54-5DF25855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0080DEB7-AFBE-AED7-A561-C61A7EF7D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A7E89C99-5217-EFD6-5D1C-D82B809FB6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2" name="Rectangle 111">
                <a:extLst>
                  <a:ext uri="{FF2B5EF4-FFF2-40B4-BE49-F238E27FC236}">
                    <a16:creationId xmlns:a16="http://schemas.microsoft.com/office/drawing/2014/main" id="{06ADAEFE-B550-1101-E2FA-71491798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6D708B3-13FF-36B4-DBCB-3EEA66D7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a:extLst>
                <a:ext uri="{FF2B5EF4-FFF2-40B4-BE49-F238E27FC236}">
                  <a16:creationId xmlns:a16="http://schemas.microsoft.com/office/drawing/2014/main" id="{125D7EBD-A12A-8AE2-27B1-D0ECB1C515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EBC96F83-10EC-C180-26CA-BB7EC8B83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CuadroTexto 5">
            <a:extLst>
              <a:ext uri="{FF2B5EF4-FFF2-40B4-BE49-F238E27FC236}">
                <a16:creationId xmlns:a16="http://schemas.microsoft.com/office/drawing/2014/main" id="{CC6455B0-DCFA-54F8-6A5E-EAE79A2C4B5F}"/>
              </a:ext>
            </a:extLst>
          </p:cNvPr>
          <p:cNvSpPr txBox="1"/>
          <p:nvPr/>
        </p:nvSpPr>
        <p:spPr>
          <a:xfrm>
            <a:off x="7137557" y="413420"/>
            <a:ext cx="4554821" cy="675101"/>
          </a:xfrm>
          <a:prstGeom prst="rect">
            <a:avLst/>
          </a:prstGeom>
        </p:spPr>
        <p:txBody>
          <a:bodyPr vert="horz" lIns="91440" tIns="45720" rIns="91440" bIns="45720" rtlCol="0" anchor="b">
            <a:normAutofit fontScale="40000" lnSpcReduction="20000"/>
          </a:bodyPr>
          <a:lstStyle/>
          <a:p>
            <a:pPr>
              <a:lnSpc>
                <a:spcPct val="90000"/>
              </a:lnSpc>
              <a:spcBef>
                <a:spcPct val="0"/>
              </a:spcBef>
              <a:spcAft>
                <a:spcPts val="600"/>
              </a:spcAft>
            </a:pPr>
            <a:r>
              <a:rPr lang="es-ES" sz="4400" i="1" cap="all" spc="30" baseline="0" dirty="0">
                <a:latin typeface="Arial" panose="020B0604020202020204" pitchFamily="34" charset="0"/>
                <a:ea typeface="+mj-ea"/>
                <a:cs typeface="Arial" panose="020B0604020202020204" pitchFamily="34" charset="0"/>
              </a:rPr>
              <a:t>Tema: Análisis de Penetración de Airbnb en Italia</a:t>
            </a:r>
            <a:endParaRPr lang="en-US" sz="4400" i="1" cap="all" spc="30" baseline="0" dirty="0">
              <a:latin typeface="Arial" panose="020B0604020202020204" pitchFamily="34" charset="0"/>
              <a:ea typeface="+mj-ea"/>
              <a:cs typeface="Arial" panose="020B0604020202020204" pitchFamily="34" charset="0"/>
            </a:endParaRPr>
          </a:p>
        </p:txBody>
      </p:sp>
      <p:sp>
        <p:nvSpPr>
          <p:cNvPr id="119" name="Freeform: Shape 118">
            <a:extLst>
              <a:ext uri="{FF2B5EF4-FFF2-40B4-BE49-F238E27FC236}">
                <a16:creationId xmlns:a16="http://schemas.microsoft.com/office/drawing/2014/main" id="{C181FA42-E8D5-C761-609F-B8C493A1B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uadroTexto 6">
            <a:extLst>
              <a:ext uri="{FF2B5EF4-FFF2-40B4-BE49-F238E27FC236}">
                <a16:creationId xmlns:a16="http://schemas.microsoft.com/office/drawing/2014/main" id="{60202F18-FDDE-1C9D-3B41-E20B7A1AF765}"/>
              </a:ext>
            </a:extLst>
          </p:cNvPr>
          <p:cNvSpPr txBox="1"/>
          <p:nvPr/>
        </p:nvSpPr>
        <p:spPr>
          <a:xfrm>
            <a:off x="7136613" y="1351890"/>
            <a:ext cx="4537073" cy="3361604"/>
          </a:xfrm>
          <a:prstGeom prst="rect">
            <a:avLst/>
          </a:prstGeom>
        </p:spPr>
        <p:txBody>
          <a:bodyPr vert="horz" lIns="91440" tIns="45720" rIns="91440" bIns="45720" rtlCol="0" anchor="t">
            <a:normAutofit/>
          </a:bodyPr>
          <a:lstStyle/>
          <a:p>
            <a:pPr marL="182880" indent="-270000">
              <a:lnSpc>
                <a:spcPct val="125000"/>
              </a:lnSpc>
              <a:spcBef>
                <a:spcPts val="400"/>
              </a:spcBef>
              <a:spcAft>
                <a:spcPts val="400"/>
              </a:spcAft>
              <a:buFont typeface="Arial" panose="020B0604020202020204" pitchFamily="34" charset="0"/>
              <a:buChar char="•"/>
            </a:pPr>
            <a:r>
              <a:rPr lang="es-ES" spc="50" dirty="0"/>
              <a:t>Este dashboards presenta una visión clara y actualizada del mercado de Airbnb en Italia, mostrando tendencias clave, distribución geográfica y el rendimiento del anfitrión. Sumerjámonos  en los datos para descubrir cómo Airbnb está transformando la experiencia de alojamiento en el país de Italia</a:t>
            </a:r>
            <a:endParaRPr lang="en-US" spc="50" dirty="0"/>
          </a:p>
        </p:txBody>
      </p:sp>
      <p:sp>
        <p:nvSpPr>
          <p:cNvPr id="11" name="CuadroTexto 10">
            <a:extLst>
              <a:ext uri="{FF2B5EF4-FFF2-40B4-BE49-F238E27FC236}">
                <a16:creationId xmlns:a16="http://schemas.microsoft.com/office/drawing/2014/main" id="{213B5B58-5455-91AD-8ED9-326F91C55FD3}"/>
              </a:ext>
            </a:extLst>
          </p:cNvPr>
          <p:cNvSpPr txBox="1"/>
          <p:nvPr/>
        </p:nvSpPr>
        <p:spPr>
          <a:xfrm>
            <a:off x="952055" y="6432205"/>
            <a:ext cx="6094602" cy="373757"/>
          </a:xfrm>
          <a:prstGeom prst="rect">
            <a:avLst/>
          </a:prstGeom>
          <a:noFill/>
        </p:spPr>
        <p:txBody>
          <a:bodyPr wrap="square">
            <a:spAutoFit/>
          </a:bodyPr>
          <a:lstStyle/>
          <a:p>
            <a:pPr>
              <a:lnSpc>
                <a:spcPct val="107000"/>
              </a:lnSpc>
              <a:spcAft>
                <a:spcPts val="800"/>
              </a:spcAft>
            </a:pPr>
            <a:r>
              <a:rPr lang="es-ES" sz="1800" kern="100">
                <a:effectLst/>
                <a:latin typeface="Arial" panose="020B0604020202020204" pitchFamily="34" charset="0"/>
                <a:ea typeface="Calibri" panose="020F0502020204030204" pitchFamily="34" charset="0"/>
                <a:cs typeface="Times New Roman" panose="02020603050405020304" pitchFamily="18" charset="0"/>
              </a:rPr>
              <a:t>Autor: Frank Luis, Romero Torres</a:t>
            </a:r>
            <a:endParaRPr lang="es-PE" sz="16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4DDAB5E2-B42E-B69E-5136-09CC00EE5052}"/>
              </a:ext>
            </a:extLst>
          </p:cNvPr>
          <p:cNvSpPr txBox="1"/>
          <p:nvPr/>
        </p:nvSpPr>
        <p:spPr>
          <a:xfrm>
            <a:off x="174987" y="5117915"/>
            <a:ext cx="6094602" cy="923330"/>
          </a:xfrm>
          <a:prstGeom prst="rect">
            <a:avLst/>
          </a:prstGeom>
          <a:noFill/>
        </p:spPr>
        <p:txBody>
          <a:bodyPr wrap="square">
            <a:spAutoFit/>
          </a:bodyPr>
          <a:lstStyle/>
          <a:p>
            <a:pPr>
              <a:spcAft>
                <a:spcPts val="600"/>
              </a:spcAft>
            </a:pPr>
            <a:r>
              <a:rPr lang="es-ES" dirty="0">
                <a:solidFill>
                  <a:schemeClr val="bg1"/>
                </a:solidFill>
              </a:rPr>
              <a:t>Estudio de Caso: Estrategias de Inversión en Airbnb en Nápoles, Italia - Una Perspectiva al Estilo de Warren Buffet</a:t>
            </a:r>
            <a:endParaRPr lang="es-PE" dirty="0">
              <a:solidFill>
                <a:schemeClr val="bg1"/>
              </a:solidFill>
            </a:endParaRPr>
          </a:p>
        </p:txBody>
      </p:sp>
      <p:sp>
        <p:nvSpPr>
          <p:cNvPr id="73" name="CuadroTexto 72">
            <a:extLst>
              <a:ext uri="{FF2B5EF4-FFF2-40B4-BE49-F238E27FC236}">
                <a16:creationId xmlns:a16="http://schemas.microsoft.com/office/drawing/2014/main" id="{9D0C6273-7A8D-6458-057D-6666E13EE995}"/>
              </a:ext>
            </a:extLst>
          </p:cNvPr>
          <p:cNvSpPr txBox="1"/>
          <p:nvPr/>
        </p:nvSpPr>
        <p:spPr>
          <a:xfrm>
            <a:off x="6549332" y="6202324"/>
            <a:ext cx="6094602" cy="373757"/>
          </a:xfrm>
          <a:prstGeom prst="rect">
            <a:avLst/>
          </a:prstGeom>
          <a:noFill/>
        </p:spPr>
        <p:txBody>
          <a:bodyPr wrap="square">
            <a:spAutoFit/>
          </a:bodyPr>
          <a:lstStyle/>
          <a:p>
            <a:pPr>
              <a:lnSpc>
                <a:spcPct val="107000"/>
              </a:lnSpc>
              <a:spcAft>
                <a:spcPts val="800"/>
              </a:spcAft>
            </a:pPr>
            <a:r>
              <a:rPr lang="es-ES" sz="1800" kern="100" dirty="0">
                <a:effectLst/>
                <a:latin typeface="Arial" panose="020B0604020202020204" pitchFamily="34" charset="0"/>
                <a:ea typeface="Calibri" panose="020F0502020204030204" pitchFamily="34" charset="0"/>
                <a:cs typeface="Times New Roman" panose="02020603050405020304" pitchFamily="18" charset="0"/>
              </a:rPr>
              <a:t>Autor: Frank Luis Romero Torres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5" name="Imagen 74">
            <a:extLst>
              <a:ext uri="{FF2B5EF4-FFF2-40B4-BE49-F238E27FC236}">
                <a16:creationId xmlns:a16="http://schemas.microsoft.com/office/drawing/2014/main" id="{FE8E20C0-133D-9BC3-E3DA-21EA68CD1779}"/>
              </a:ext>
            </a:extLst>
          </p:cNvPr>
          <p:cNvPicPr>
            <a:picLocks noChangeAspect="1"/>
          </p:cNvPicPr>
          <p:nvPr/>
        </p:nvPicPr>
        <p:blipFill>
          <a:blip r:embed="rId2"/>
          <a:stretch>
            <a:fillRect/>
          </a:stretch>
        </p:blipFill>
        <p:spPr>
          <a:xfrm>
            <a:off x="1351274" y="290925"/>
            <a:ext cx="4229100" cy="4029075"/>
          </a:xfrm>
          <a:prstGeom prst="rect">
            <a:avLst/>
          </a:prstGeom>
        </p:spPr>
      </p:pic>
      <p:sp>
        <p:nvSpPr>
          <p:cNvPr id="76" name="CuadroTexto 75">
            <a:extLst>
              <a:ext uri="{FF2B5EF4-FFF2-40B4-BE49-F238E27FC236}">
                <a16:creationId xmlns:a16="http://schemas.microsoft.com/office/drawing/2014/main" id="{AAC48B6C-2362-BB3E-5B77-03F05DAD0B56}"/>
              </a:ext>
            </a:extLst>
          </p:cNvPr>
          <p:cNvSpPr txBox="1"/>
          <p:nvPr/>
        </p:nvSpPr>
        <p:spPr>
          <a:xfrm>
            <a:off x="2382473" y="4446165"/>
            <a:ext cx="2287807" cy="369332"/>
          </a:xfrm>
          <a:prstGeom prst="rect">
            <a:avLst/>
          </a:prstGeom>
          <a:noFill/>
        </p:spPr>
        <p:txBody>
          <a:bodyPr wrap="square" rtlCol="0">
            <a:spAutoFit/>
          </a:bodyPr>
          <a:lstStyle/>
          <a:p>
            <a:r>
              <a:rPr lang="es-ES" b="1" dirty="0">
                <a:solidFill>
                  <a:schemeClr val="accent5"/>
                </a:solidFill>
              </a:rPr>
              <a:t>WARREN BUFFETT</a:t>
            </a:r>
            <a:endParaRPr lang="es-PE" b="1" dirty="0">
              <a:solidFill>
                <a:schemeClr val="accent5"/>
              </a:solidFill>
            </a:endParaRPr>
          </a:p>
        </p:txBody>
      </p:sp>
    </p:spTree>
    <p:extLst>
      <p:ext uri="{BB962C8B-B14F-4D97-AF65-F5344CB8AC3E}">
        <p14:creationId xmlns:p14="http://schemas.microsoft.com/office/powerpoint/2010/main" val="3071993802"/>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668</TotalTime>
  <Words>988</Words>
  <Application>Microsoft Office PowerPoint</Application>
  <PresentationFormat>Panorámica</PresentationFormat>
  <Paragraphs>50</Paragraphs>
  <Slides>13</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Aptos</vt:lpstr>
      <vt:lpstr>Arial</vt:lpstr>
      <vt:lpstr>Avenir Next LT Pro</vt:lpstr>
      <vt:lpstr>Bell MT</vt:lpstr>
      <vt:lpstr>Calibri</vt:lpstr>
      <vt:lpstr>Söhne</vt:lpstr>
      <vt:lpstr>GlowVTI</vt:lpstr>
      <vt:lpstr>Presentación de PowerPoint</vt:lpstr>
      <vt:lpstr>Nápoles - Italia</vt:lpstr>
      <vt:lpstr>Análisis PEST</vt:lpstr>
      <vt:lpstr>Análisis PEST</vt:lpstr>
      <vt:lpstr>Presentación de PowerPoint</vt:lpstr>
      <vt:lpstr>Presentación de PowerPoint</vt:lpstr>
      <vt:lpstr>Como se puede observar, existen datos en blanco por lo que podrían ser eliminados sin afectar significativamente el conjunto de datos global, ya que la remoción de estos valores podría simplificar el análisis posterior y mejorar la integridad de los datos</vt:lpstr>
      <vt:lpstr>Título de la Historia: Optimización de Inversiones en el Mercado Turístico de Nápoles</vt:lpstr>
      <vt:lpstr>Presentación de PowerPoint</vt:lpstr>
      <vt:lpstr>1. Inversion por inmueble</vt:lpstr>
      <vt:lpstr>2. Retorno de inversión</vt:lpstr>
      <vt:lpstr>3. Perfil del cliente</vt:lpstr>
      <vt:lpstr>Marketing y Promoción: Utilizar plataformas de alquiler de lujo, redes sociales, y colaboraciones con agencias de viajes de alta gama para promocionar la propiedad a este mercado específico.  Diseño y Comodidades de Lujo: Interiores elegantes y modernos, con comodidades de alta gama como jacuzzi, sauna, tecnología inteligente, y espacios amplios  Servicios Personalizados: Ofertas como chef privado, guía turístico personal, transporte de lujo, y reservas exclusivas en restaurantes y eventos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Frank Romero Torres</dc:creator>
  <cp:lastModifiedBy>Frank Romero Torres</cp:lastModifiedBy>
  <cp:revision>9</cp:revision>
  <dcterms:created xsi:type="dcterms:W3CDTF">2023-12-11T00:17:11Z</dcterms:created>
  <dcterms:modified xsi:type="dcterms:W3CDTF">2024-02-15T01:41:40Z</dcterms:modified>
</cp:coreProperties>
</file>